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3" r:id="rId1"/>
  </p:sldMasterIdLst>
  <p:sldIdLst>
    <p:sldId id="256" r:id="rId2"/>
    <p:sldId id="257" r:id="rId3"/>
    <p:sldId id="258" r:id="rId4"/>
    <p:sldId id="261" r:id="rId5"/>
    <p:sldId id="262" r:id="rId6"/>
    <p:sldId id="264" r:id="rId7"/>
    <p:sldId id="265" r:id="rId8"/>
    <p:sldId id="266" r:id="rId9"/>
    <p:sldId id="267" r:id="rId10"/>
    <p:sldId id="268" r:id="rId11"/>
    <p:sldId id="269" r:id="rId12"/>
    <p:sldId id="271" r:id="rId13"/>
    <p:sldId id="270" r:id="rId14"/>
    <p:sldId id="287" r:id="rId15"/>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62" autoAdjust="0"/>
    <p:restoredTop sz="94660"/>
  </p:normalViewPr>
  <p:slideViewPr>
    <p:cSldViewPr snapToGrid="0">
      <p:cViewPr varScale="1">
        <p:scale>
          <a:sx n="76" d="100"/>
          <a:sy n="76" d="100"/>
        </p:scale>
        <p:origin x="6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256742-44FC-4A41-A6AE-D3CAFA14D92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120A607-6A03-47E7-A7A0-AE2B563B4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910E7484-4155-4B1A-9D2D-79E28B2BE3C1}"/>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5" name="Segnaposto piè di pagina 4">
            <a:extLst>
              <a:ext uri="{FF2B5EF4-FFF2-40B4-BE49-F238E27FC236}">
                <a16:creationId xmlns:a16="http://schemas.microsoft.com/office/drawing/2014/main" id="{D47BAC3A-80AB-4FA9-A053-F037B9D19B86}"/>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6CD04841-4C32-4DFC-8157-DD371AEEE320}"/>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73370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6C0CD4-19C1-4018-8317-65E87CC8283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4331D97-3023-4D2E-B564-EB0116F223F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B28463D-ED23-46BD-B99E-4B48FAC91CC0}"/>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5" name="Segnaposto piè di pagina 4">
            <a:extLst>
              <a:ext uri="{FF2B5EF4-FFF2-40B4-BE49-F238E27FC236}">
                <a16:creationId xmlns:a16="http://schemas.microsoft.com/office/drawing/2014/main" id="{B52786DB-B8F0-42B5-8D62-F7A4C162A2FC}"/>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6EA4AF7D-58BB-43C2-9310-8BDF9D20E42B}"/>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052976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E374EED-34D6-4E0C-A0D4-E8C7899D8A5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DB8913D-4B8C-4C37-8A05-231704F11E0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59E7784-7FE4-4FBB-B747-768957CF5A57}"/>
              </a:ext>
            </a:extLst>
          </p:cNvPr>
          <p:cNvSpPr>
            <a:spLocks noGrp="1"/>
          </p:cNvSpPr>
          <p:nvPr>
            <p:ph type="dt" sz="half" idx="10"/>
          </p:nvPr>
        </p:nvSpPr>
        <p:spPr/>
        <p:txBody>
          <a:bodyPr/>
          <a:lstStyle/>
          <a:p>
            <a:fld id="{48A87A34-81AB-432B-8DAE-1953F412C126}" type="datetimeFigureOut">
              <a:rPr lang="en-US" smtClean="0"/>
              <a:pPr/>
              <a:t>10/7/2020</a:t>
            </a:fld>
            <a:endParaRPr lang="en-US" dirty="0"/>
          </a:p>
        </p:txBody>
      </p:sp>
      <p:sp>
        <p:nvSpPr>
          <p:cNvPr id="5" name="Segnaposto piè di pagina 4">
            <a:extLst>
              <a:ext uri="{FF2B5EF4-FFF2-40B4-BE49-F238E27FC236}">
                <a16:creationId xmlns:a16="http://schemas.microsoft.com/office/drawing/2014/main" id="{C11624C6-B0AE-4A5D-ACF2-E85981FAA4DE}"/>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DA7DCEA9-2179-446D-AF2C-A8052ED483C9}"/>
              </a:ext>
            </a:extLst>
          </p:cNvPr>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9263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569195-FD49-4E71-B981-AFE8DD37BDA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2DFBC85-002D-4206-BED8-CF27250F847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1F12978-F77D-4948-9CED-326F18EFADD7}"/>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5" name="Segnaposto piè di pagina 4">
            <a:extLst>
              <a:ext uri="{FF2B5EF4-FFF2-40B4-BE49-F238E27FC236}">
                <a16:creationId xmlns:a16="http://schemas.microsoft.com/office/drawing/2014/main" id="{9FEA5224-6964-49AB-9704-A1518E40B515}"/>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B0B232AF-8C3C-4424-AF1A-DA01FE9FD578}"/>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87930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4D5CD7-F2FC-4079-B1DC-52A756FA6C6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37EE7FE-C676-4344-966A-6152A065CE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376276C-36D9-432D-BB75-16670951A659}"/>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5" name="Segnaposto piè di pagina 4">
            <a:extLst>
              <a:ext uri="{FF2B5EF4-FFF2-40B4-BE49-F238E27FC236}">
                <a16:creationId xmlns:a16="http://schemas.microsoft.com/office/drawing/2014/main" id="{974FF32A-37EB-4665-8076-38F50364DB20}"/>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CE95FD87-BC51-4807-8F48-E1C6AA22B645}"/>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731493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F2BBDA-67B2-4954-BBE1-F4AC0641DE7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BFD9FD8-DE94-42CC-B264-D72079F2D5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EB44C22-D964-4C2F-9F76-9F021A7702B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C77C63B-CF44-45D5-BFF6-F42B60A63CC7}"/>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6" name="Segnaposto piè di pagina 5">
            <a:extLst>
              <a:ext uri="{FF2B5EF4-FFF2-40B4-BE49-F238E27FC236}">
                <a16:creationId xmlns:a16="http://schemas.microsoft.com/office/drawing/2014/main" id="{CF93C70B-B2E7-495F-A370-A28926666ACA}"/>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87A218E0-CD6D-4533-943D-74CCC91691E6}"/>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903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6841F8-1497-4EF5-93DE-0935F63B1AD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65BFE94-0B6F-4B16-8CE4-470FCF6818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08266F8-CB6D-4129-A4EB-DA36717410A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AA653A1-773D-4454-B1A6-E1CF3019DF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18813D8-443A-434A-9767-8D70BAB3A30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36862C3-F31E-4F7A-85A0-38707D6D45D6}"/>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8" name="Segnaposto piè di pagina 7">
            <a:extLst>
              <a:ext uri="{FF2B5EF4-FFF2-40B4-BE49-F238E27FC236}">
                <a16:creationId xmlns:a16="http://schemas.microsoft.com/office/drawing/2014/main" id="{F8A07E12-F037-4771-89C1-DF6EF5C6636E}"/>
              </a:ext>
            </a:extLst>
          </p:cNvPr>
          <p:cNvSpPr>
            <a:spLocks noGrp="1"/>
          </p:cNvSpPr>
          <p:nvPr>
            <p:ph type="ftr" sz="quarter" idx="11"/>
          </p:nvPr>
        </p:nvSpPr>
        <p:spPr/>
        <p:txBody>
          <a:bodyPr/>
          <a:lstStyle/>
          <a:p>
            <a:endParaRPr lang="en-US" dirty="0"/>
          </a:p>
        </p:txBody>
      </p:sp>
      <p:sp>
        <p:nvSpPr>
          <p:cNvPr id="9" name="Segnaposto numero diapositiva 8">
            <a:extLst>
              <a:ext uri="{FF2B5EF4-FFF2-40B4-BE49-F238E27FC236}">
                <a16:creationId xmlns:a16="http://schemas.microsoft.com/office/drawing/2014/main" id="{5E4409C7-A9F9-418F-A4DC-70A4713596F8}"/>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7216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11E088-40E2-4C36-BFE7-8DCA06232F4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170942D-C1D5-44D0-9676-EDDAE5995E50}"/>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4" name="Segnaposto piè di pagina 3">
            <a:extLst>
              <a:ext uri="{FF2B5EF4-FFF2-40B4-BE49-F238E27FC236}">
                <a16:creationId xmlns:a16="http://schemas.microsoft.com/office/drawing/2014/main" id="{7FBC2E25-67C1-4922-B0A5-48DB3911EAC4}"/>
              </a:ext>
            </a:extLst>
          </p:cNvPr>
          <p:cNvSpPr>
            <a:spLocks noGrp="1"/>
          </p:cNvSpPr>
          <p:nvPr>
            <p:ph type="ftr" sz="quarter" idx="11"/>
          </p:nvPr>
        </p:nvSpPr>
        <p:spPr/>
        <p:txBody>
          <a:bodyPr/>
          <a:lstStyle/>
          <a:p>
            <a:endParaRPr lang="en-US" dirty="0"/>
          </a:p>
        </p:txBody>
      </p:sp>
      <p:sp>
        <p:nvSpPr>
          <p:cNvPr id="5" name="Segnaposto numero diapositiva 4">
            <a:extLst>
              <a:ext uri="{FF2B5EF4-FFF2-40B4-BE49-F238E27FC236}">
                <a16:creationId xmlns:a16="http://schemas.microsoft.com/office/drawing/2014/main" id="{B70A4D9F-3FB6-4791-987A-CE9886F702EB}"/>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585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46FAAD2-93DD-481E-B97F-8831EEDDAE39}"/>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3" name="Segnaposto piè di pagina 2">
            <a:extLst>
              <a:ext uri="{FF2B5EF4-FFF2-40B4-BE49-F238E27FC236}">
                <a16:creationId xmlns:a16="http://schemas.microsoft.com/office/drawing/2014/main" id="{DCB32B48-4C7B-4E9B-8398-4D33BD99A0AA}"/>
              </a:ext>
            </a:extLst>
          </p:cNvPr>
          <p:cNvSpPr>
            <a:spLocks noGrp="1"/>
          </p:cNvSpPr>
          <p:nvPr>
            <p:ph type="ftr" sz="quarter" idx="11"/>
          </p:nvPr>
        </p:nvSpPr>
        <p:spPr/>
        <p:txBody>
          <a:bodyPr/>
          <a:lstStyle/>
          <a:p>
            <a:endParaRPr lang="en-US" dirty="0"/>
          </a:p>
        </p:txBody>
      </p:sp>
      <p:sp>
        <p:nvSpPr>
          <p:cNvPr id="4" name="Segnaposto numero diapositiva 3">
            <a:extLst>
              <a:ext uri="{FF2B5EF4-FFF2-40B4-BE49-F238E27FC236}">
                <a16:creationId xmlns:a16="http://schemas.microsoft.com/office/drawing/2014/main" id="{02CC0084-F0E6-4669-A2CE-FD8727EF6545}"/>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3048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E4A02D-5E72-4196-8A88-494579830B7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6CB81DD-B0BC-41D8-8241-4D45DE87E9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BB7C080-100E-4E43-9568-D55CBB49BE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8FAB165-1AEA-4215-A658-87A9A2F18DE4}"/>
              </a:ext>
            </a:extLst>
          </p:cNvPr>
          <p:cNvSpPr>
            <a:spLocks noGrp="1"/>
          </p:cNvSpPr>
          <p:nvPr>
            <p:ph type="dt" sz="half" idx="10"/>
          </p:nvPr>
        </p:nvSpPr>
        <p:spPr/>
        <p:txBody>
          <a:bodyPr/>
          <a:lstStyle/>
          <a:p>
            <a:fld id="{48A87A34-81AB-432B-8DAE-1953F412C126}" type="datetimeFigureOut">
              <a:rPr lang="en-US" smtClean="0"/>
              <a:t>10/7/2020</a:t>
            </a:fld>
            <a:endParaRPr lang="en-US" dirty="0"/>
          </a:p>
        </p:txBody>
      </p:sp>
      <p:sp>
        <p:nvSpPr>
          <p:cNvPr id="6" name="Segnaposto piè di pagina 5">
            <a:extLst>
              <a:ext uri="{FF2B5EF4-FFF2-40B4-BE49-F238E27FC236}">
                <a16:creationId xmlns:a16="http://schemas.microsoft.com/office/drawing/2014/main" id="{431B886E-44AB-4CF3-A7DE-7943330AD753}"/>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83EC5D08-0DA8-4E58-8006-61786CA8F84E}"/>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31856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174D5D-7068-4F8F-9CEB-D2A2AC01247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1A450C6-DE06-45C6-995E-BFA4FB5F83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07FB41E-DE67-43B9-8F3B-0EC9187A3F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B57DDE0-847F-4CA0-A43F-0FA9F4AD4E6A}"/>
              </a:ext>
            </a:extLst>
          </p:cNvPr>
          <p:cNvSpPr>
            <a:spLocks noGrp="1"/>
          </p:cNvSpPr>
          <p:nvPr>
            <p:ph type="dt" sz="half" idx="10"/>
          </p:nvPr>
        </p:nvSpPr>
        <p:spPr/>
        <p:txBody>
          <a:bodyPr/>
          <a:lstStyle/>
          <a:p>
            <a:fld id="{48A87A34-81AB-432B-8DAE-1953F412C126}" type="datetimeFigureOut">
              <a:rPr lang="en-US" smtClean="0"/>
              <a:pPr/>
              <a:t>10/7/2020</a:t>
            </a:fld>
            <a:endParaRPr lang="en-US" dirty="0"/>
          </a:p>
        </p:txBody>
      </p:sp>
      <p:sp>
        <p:nvSpPr>
          <p:cNvPr id="6" name="Segnaposto piè di pagina 5">
            <a:extLst>
              <a:ext uri="{FF2B5EF4-FFF2-40B4-BE49-F238E27FC236}">
                <a16:creationId xmlns:a16="http://schemas.microsoft.com/office/drawing/2014/main" id="{D8A0BA9B-592D-4352-AB2D-932036329337}"/>
              </a:ext>
            </a:extLst>
          </p:cNvPr>
          <p:cNvSpPr>
            <a:spLocks noGrp="1"/>
          </p:cNvSpPr>
          <p:nvPr>
            <p:ph type="ftr" sz="quarter" idx="11"/>
          </p:nvPr>
        </p:nvSpPr>
        <p:spPr/>
        <p:txBody>
          <a:bodyPr/>
          <a:lstStyle/>
          <a:p>
            <a:endParaRPr lang="en-US" dirty="0"/>
          </a:p>
        </p:txBody>
      </p:sp>
      <p:sp>
        <p:nvSpPr>
          <p:cNvPr id="7" name="Segnaposto numero diapositiva 6">
            <a:extLst>
              <a:ext uri="{FF2B5EF4-FFF2-40B4-BE49-F238E27FC236}">
                <a16:creationId xmlns:a16="http://schemas.microsoft.com/office/drawing/2014/main" id="{1C10D58F-D1BA-45D1-A712-1F6FDCC17437}"/>
              </a:ext>
            </a:extLst>
          </p:cNvPr>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44619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9928BCC-49D2-4D5F-A624-DECCEBFA0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4584C50-AD0D-455C-95CF-DEF5C871AB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246F08D-E681-4B7B-847F-8042646ABD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10/7/2020</a:t>
            </a:fld>
            <a:endParaRPr lang="en-US" dirty="0"/>
          </a:p>
        </p:txBody>
      </p:sp>
      <p:sp>
        <p:nvSpPr>
          <p:cNvPr id="5" name="Segnaposto piè di pagina 4">
            <a:extLst>
              <a:ext uri="{FF2B5EF4-FFF2-40B4-BE49-F238E27FC236}">
                <a16:creationId xmlns:a16="http://schemas.microsoft.com/office/drawing/2014/main" id="{324A2574-114F-413D-92AA-A751AED0D3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a:extLst>
              <a:ext uri="{FF2B5EF4-FFF2-40B4-BE49-F238E27FC236}">
                <a16:creationId xmlns:a16="http://schemas.microsoft.com/office/drawing/2014/main" id="{A2C34533-E7C8-4134-96AB-63F2A41AC2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2336692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9" name="Rectangle 157">
            <a:extLst>
              <a:ext uri="{FF2B5EF4-FFF2-40B4-BE49-F238E27FC236}">
                <a16:creationId xmlns:a16="http://schemas.microsoft.com/office/drawing/2014/main" id="{0AFE1151-0D14-4504-950C-EAFF3F3B9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0" name="Group 159">
            <a:extLst>
              <a:ext uri="{FF2B5EF4-FFF2-40B4-BE49-F238E27FC236}">
                <a16:creationId xmlns:a16="http://schemas.microsoft.com/office/drawing/2014/main" id="{F29F4DAE-D0C6-4D03-A1ED-A5F5C826A7E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91" name="Freeform 5">
              <a:extLst>
                <a:ext uri="{FF2B5EF4-FFF2-40B4-BE49-F238E27FC236}">
                  <a16:creationId xmlns:a16="http://schemas.microsoft.com/office/drawing/2014/main" id="{4F6D14CB-71F7-47ED-B06E-5FA262A1C2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 name="Freeform 6">
              <a:extLst>
                <a:ext uri="{FF2B5EF4-FFF2-40B4-BE49-F238E27FC236}">
                  <a16:creationId xmlns:a16="http://schemas.microsoft.com/office/drawing/2014/main" id="{FF3E8156-726C-4AB4-9521-33E6A4C437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7">
              <a:extLst>
                <a:ext uri="{FF2B5EF4-FFF2-40B4-BE49-F238E27FC236}">
                  <a16:creationId xmlns:a16="http://schemas.microsoft.com/office/drawing/2014/main" id="{FCA7C0D9-C629-4C86-8B54-07006FC1BD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Freeform 8">
              <a:extLst>
                <a:ext uri="{FF2B5EF4-FFF2-40B4-BE49-F238E27FC236}">
                  <a16:creationId xmlns:a16="http://schemas.microsoft.com/office/drawing/2014/main" id="{56B7AFD9-E249-432F-85FD-DC2F4E7684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 name="Freeform 9">
              <a:extLst>
                <a:ext uri="{FF2B5EF4-FFF2-40B4-BE49-F238E27FC236}">
                  <a16:creationId xmlns:a16="http://schemas.microsoft.com/office/drawing/2014/main" id="{57C24C62-E9E6-4E0A-8855-A47F435BF2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 name="Freeform 10">
              <a:extLst>
                <a:ext uri="{FF2B5EF4-FFF2-40B4-BE49-F238E27FC236}">
                  <a16:creationId xmlns:a16="http://schemas.microsoft.com/office/drawing/2014/main" id="{CFF628F9-597E-4120-9EEF-017B857A05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11">
              <a:extLst>
                <a:ext uri="{FF2B5EF4-FFF2-40B4-BE49-F238E27FC236}">
                  <a16:creationId xmlns:a16="http://schemas.microsoft.com/office/drawing/2014/main" id="{0577406C-45C4-4C96-98FC-DBFA28B4404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8" name="Freeform 12">
              <a:extLst>
                <a:ext uri="{FF2B5EF4-FFF2-40B4-BE49-F238E27FC236}">
                  <a16:creationId xmlns:a16="http://schemas.microsoft.com/office/drawing/2014/main" id="{026A26F9-274A-48EF-BB7D-E0C8EA2547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3">
              <a:extLst>
                <a:ext uri="{FF2B5EF4-FFF2-40B4-BE49-F238E27FC236}">
                  <a16:creationId xmlns:a16="http://schemas.microsoft.com/office/drawing/2014/main" id="{06A55F0F-DF8C-41D3-A6F7-936F4889ED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4">
              <a:extLst>
                <a:ext uri="{FF2B5EF4-FFF2-40B4-BE49-F238E27FC236}">
                  <a16:creationId xmlns:a16="http://schemas.microsoft.com/office/drawing/2014/main" id="{F52952BD-E81C-4422-9FC3-38921BEE09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1" name="Freeform 15">
              <a:extLst>
                <a:ext uri="{FF2B5EF4-FFF2-40B4-BE49-F238E27FC236}">
                  <a16:creationId xmlns:a16="http://schemas.microsoft.com/office/drawing/2014/main" id="{E547F221-63E0-44E1-AF13-8C8776FA72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6">
              <a:extLst>
                <a:ext uri="{FF2B5EF4-FFF2-40B4-BE49-F238E27FC236}">
                  <a16:creationId xmlns:a16="http://schemas.microsoft.com/office/drawing/2014/main" id="{EA309391-0E7C-4A18-B861-19D1C76C4D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7">
              <a:extLst>
                <a:ext uri="{FF2B5EF4-FFF2-40B4-BE49-F238E27FC236}">
                  <a16:creationId xmlns:a16="http://schemas.microsoft.com/office/drawing/2014/main" id="{1B4CD058-5549-4D4C-B804-E2C0D48E46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4" name="Freeform 18">
              <a:extLst>
                <a:ext uri="{FF2B5EF4-FFF2-40B4-BE49-F238E27FC236}">
                  <a16:creationId xmlns:a16="http://schemas.microsoft.com/office/drawing/2014/main" id="{4030C2E4-7A11-43C9-B699-68BFE37FE4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9">
              <a:extLst>
                <a:ext uri="{FF2B5EF4-FFF2-40B4-BE49-F238E27FC236}">
                  <a16:creationId xmlns:a16="http://schemas.microsoft.com/office/drawing/2014/main" id="{7B5FED9E-3C99-4661-9D1D-4314A83E28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20">
              <a:extLst>
                <a:ext uri="{FF2B5EF4-FFF2-40B4-BE49-F238E27FC236}">
                  <a16:creationId xmlns:a16="http://schemas.microsoft.com/office/drawing/2014/main" id="{E6A1647D-EF37-4A87-B92F-BE8AAD59D8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 name="Freeform 21">
              <a:extLst>
                <a:ext uri="{FF2B5EF4-FFF2-40B4-BE49-F238E27FC236}">
                  <a16:creationId xmlns:a16="http://schemas.microsoft.com/office/drawing/2014/main" id="{B6131042-DFB6-4FEE-915B-06C44E4026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 name="Freeform 22">
              <a:extLst>
                <a:ext uri="{FF2B5EF4-FFF2-40B4-BE49-F238E27FC236}">
                  <a16:creationId xmlns:a16="http://schemas.microsoft.com/office/drawing/2014/main" id="{76E51552-16F9-47F1-BDD1-E4DB3D95B5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9" name="Freeform 23">
              <a:extLst>
                <a:ext uri="{FF2B5EF4-FFF2-40B4-BE49-F238E27FC236}">
                  <a16:creationId xmlns:a16="http://schemas.microsoft.com/office/drawing/2014/main" id="{36B8D369-7D22-49ED-AD82-0B7A460F49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 name="Freeform 24">
              <a:extLst>
                <a:ext uri="{FF2B5EF4-FFF2-40B4-BE49-F238E27FC236}">
                  <a16:creationId xmlns:a16="http://schemas.microsoft.com/office/drawing/2014/main" id="{178DEAEF-5CE8-4AA3-9ACA-7C28589CB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 name="Freeform 25">
              <a:extLst>
                <a:ext uri="{FF2B5EF4-FFF2-40B4-BE49-F238E27FC236}">
                  <a16:creationId xmlns:a16="http://schemas.microsoft.com/office/drawing/2014/main" id="{5D27EAFD-D0DE-43D4-9D1B-9AEFBF14DC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12" name="Group 182">
            <a:extLst>
              <a:ext uri="{FF2B5EF4-FFF2-40B4-BE49-F238E27FC236}">
                <a16:creationId xmlns:a16="http://schemas.microsoft.com/office/drawing/2014/main" id="{A24D3ABC-09C0-48E7-AA0A-0907A545D8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213" name="Rectangle 183">
              <a:extLst>
                <a:ext uri="{FF2B5EF4-FFF2-40B4-BE49-F238E27FC236}">
                  <a16:creationId xmlns:a16="http://schemas.microsoft.com/office/drawing/2014/main" id="{EE9ED457-A0AC-4B64-9428-D7AA91A698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Isosceles Triangle 22">
              <a:extLst>
                <a:ext uri="{FF2B5EF4-FFF2-40B4-BE49-F238E27FC236}">
                  <a16:creationId xmlns:a16="http://schemas.microsoft.com/office/drawing/2014/main" id="{3CCDDEAD-1A32-443F-ADEA-61F1AA0CCF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Rectangle 185">
              <a:extLst>
                <a:ext uri="{FF2B5EF4-FFF2-40B4-BE49-F238E27FC236}">
                  <a16:creationId xmlns:a16="http://schemas.microsoft.com/office/drawing/2014/main" id="{F12DAEA5-8744-49F1-9CF4-2110071FE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olo 1">
            <a:extLst>
              <a:ext uri="{FF2B5EF4-FFF2-40B4-BE49-F238E27FC236}">
                <a16:creationId xmlns:a16="http://schemas.microsoft.com/office/drawing/2014/main" id="{C61D8F09-EFF1-4B94-840E-758473D004FB}"/>
              </a:ext>
            </a:extLst>
          </p:cNvPr>
          <p:cNvSpPr>
            <a:spLocks noGrp="1"/>
          </p:cNvSpPr>
          <p:nvPr>
            <p:ph type="title"/>
          </p:nvPr>
        </p:nvSpPr>
        <p:spPr>
          <a:xfrm>
            <a:off x="896340" y="2332390"/>
            <a:ext cx="3498979" cy="2453676"/>
          </a:xfrm>
        </p:spPr>
        <p:txBody>
          <a:bodyPr>
            <a:normAutofit/>
          </a:bodyPr>
          <a:lstStyle/>
          <a:p>
            <a:pPr algn="ctr"/>
            <a:r>
              <a:rPr lang="it-IT" sz="4000" cap="small" dirty="0">
                <a:solidFill>
                  <a:srgbClr val="FFFFFF"/>
                </a:solidFill>
                <a:latin typeface="Garamond" panose="02020404030301010803" pitchFamily="18" charset="0"/>
              </a:rPr>
              <a:t>SUPERBONUS 110%</a:t>
            </a:r>
          </a:p>
        </p:txBody>
      </p:sp>
      <p:sp useBgFill="1">
        <p:nvSpPr>
          <p:cNvPr id="188" name="Rectangle 187">
            <a:extLst>
              <a:ext uri="{FF2B5EF4-FFF2-40B4-BE49-F238E27FC236}">
                <a16:creationId xmlns:a16="http://schemas.microsoft.com/office/drawing/2014/main" id="{66970A32-FB32-4881-8378-298B88BED5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264" y="803186"/>
            <a:ext cx="6269015" cy="2978319"/>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magine 4" descr="Immagine che contiene oggetto, orologio, segnale&#10;&#10;Descrizione generata automaticamente">
            <a:extLst>
              <a:ext uri="{FF2B5EF4-FFF2-40B4-BE49-F238E27FC236}">
                <a16:creationId xmlns:a16="http://schemas.microsoft.com/office/drawing/2014/main" id="{2D80CCB3-265B-4DA6-A61A-94C03AE005D7}"/>
              </a:ext>
            </a:extLst>
          </p:cNvPr>
          <p:cNvPicPr>
            <a:picLocks noChangeAspect="1"/>
          </p:cNvPicPr>
          <p:nvPr/>
        </p:nvPicPr>
        <p:blipFill>
          <a:blip r:embed="rId2"/>
          <a:stretch>
            <a:fillRect/>
          </a:stretch>
        </p:blipFill>
        <p:spPr>
          <a:xfrm>
            <a:off x="6386582" y="1270575"/>
            <a:ext cx="4108381" cy="1863867"/>
          </a:xfrm>
          <a:prstGeom prst="rect">
            <a:avLst/>
          </a:prstGeom>
          <a:ln w="9525">
            <a:noFill/>
          </a:ln>
        </p:spPr>
      </p:pic>
      <p:sp>
        <p:nvSpPr>
          <p:cNvPr id="3" name="Sottotitolo 2">
            <a:extLst>
              <a:ext uri="{FF2B5EF4-FFF2-40B4-BE49-F238E27FC236}">
                <a16:creationId xmlns:a16="http://schemas.microsoft.com/office/drawing/2014/main" id="{B83A54F6-802B-4F15-BDD3-3C221BA776DC}"/>
              </a:ext>
            </a:extLst>
          </p:cNvPr>
          <p:cNvSpPr>
            <a:spLocks noGrp="1"/>
          </p:cNvSpPr>
          <p:nvPr>
            <p:ph idx="1"/>
          </p:nvPr>
        </p:nvSpPr>
        <p:spPr>
          <a:xfrm>
            <a:off x="4742290" y="3712742"/>
            <a:ext cx="6281873" cy="1783977"/>
          </a:xfrm>
        </p:spPr>
        <p:txBody>
          <a:bodyPr anchor="ctr">
            <a:normAutofit/>
          </a:bodyPr>
          <a:lstStyle/>
          <a:p>
            <a:pPr marL="0" indent="0">
              <a:buNone/>
            </a:pPr>
            <a:r>
              <a:rPr lang="it-IT" sz="2400" b="1" cap="small" dirty="0">
                <a:latin typeface="Garamond" panose="02020404030301010803" pitchFamily="18" charset="0"/>
              </a:rPr>
              <a:t>Aspetti contrattuali</a:t>
            </a:r>
          </a:p>
          <a:p>
            <a:pPr marL="0" indent="0">
              <a:buNone/>
            </a:pPr>
            <a:endParaRPr lang="it-IT" sz="2400" b="1" cap="small" dirty="0">
              <a:latin typeface="Garamond" panose="02020404030301010803" pitchFamily="18" charset="0"/>
            </a:endParaRPr>
          </a:p>
          <a:p>
            <a:pPr marL="0" indent="0">
              <a:buNone/>
            </a:pPr>
            <a:r>
              <a:rPr lang="it-IT" sz="2400" b="1" cap="small" dirty="0">
                <a:latin typeface="Garamond" panose="02020404030301010803" pitchFamily="18" charset="0"/>
              </a:rPr>
              <a:t>              avv. </a:t>
            </a:r>
            <a:r>
              <a:rPr lang="it-IT" sz="2400" b="1" cap="small" dirty="0" err="1">
                <a:latin typeface="Garamond" panose="02020404030301010803" pitchFamily="18" charset="0"/>
              </a:rPr>
              <a:t>marianna</a:t>
            </a:r>
            <a:r>
              <a:rPr lang="it-IT" sz="2400" b="1" cap="small" dirty="0">
                <a:latin typeface="Garamond" panose="02020404030301010803" pitchFamily="18" charset="0"/>
              </a:rPr>
              <a:t> fabbri – </a:t>
            </a:r>
            <a:r>
              <a:rPr lang="it-IT" sz="2400" b="1" cap="small" dirty="0" err="1">
                <a:latin typeface="Garamond" panose="02020404030301010803" pitchFamily="18" charset="0"/>
              </a:rPr>
              <a:t>Sapg</a:t>
            </a:r>
            <a:r>
              <a:rPr lang="it-IT" sz="2400" b="1" cap="small" dirty="0">
                <a:latin typeface="Garamond" panose="02020404030301010803" pitchFamily="18" charset="0"/>
              </a:rPr>
              <a:t> </a:t>
            </a:r>
            <a:r>
              <a:rPr lang="it-IT" sz="2400" b="1" cap="small" dirty="0" err="1">
                <a:latin typeface="Garamond" panose="02020404030301010803" pitchFamily="18" charset="0"/>
              </a:rPr>
              <a:t>legal</a:t>
            </a:r>
            <a:endParaRPr lang="it-IT" sz="2400" b="1" cap="small" dirty="0">
              <a:latin typeface="Garamond" panose="02020404030301010803" pitchFamily="18" charset="0"/>
            </a:endParaRPr>
          </a:p>
        </p:txBody>
      </p:sp>
    </p:spTree>
    <p:extLst>
      <p:ext uri="{BB962C8B-B14F-4D97-AF65-F5344CB8AC3E}">
        <p14:creationId xmlns:p14="http://schemas.microsoft.com/office/powerpoint/2010/main" val="1938403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DCCCA88-FA9A-41EE-832C-E5A56FA23B30}"/>
              </a:ext>
            </a:extLst>
          </p:cNvPr>
          <p:cNvSpPr>
            <a:spLocks noGrp="1"/>
          </p:cNvSpPr>
          <p:nvPr>
            <p:ph type="title"/>
          </p:nvPr>
        </p:nvSpPr>
        <p:spPr>
          <a:xfrm>
            <a:off x="1179226" y="826680"/>
            <a:ext cx="9833548" cy="1325563"/>
          </a:xfrm>
        </p:spPr>
        <p:txBody>
          <a:bodyPr>
            <a:normAutofit/>
          </a:bodyPr>
          <a:lstStyle/>
          <a:p>
            <a:pPr algn="ctr"/>
            <a:r>
              <a:rPr lang="it-IT" sz="4000" b="1" cap="small" dirty="0">
                <a:solidFill>
                  <a:srgbClr val="FFFFFF"/>
                </a:solidFill>
                <a:latin typeface="Garamond" panose="02020404030301010803" pitchFamily="18" charset="0"/>
              </a:rPr>
              <a:t>DETRAZIONE FISCALE, SCONTO IN FATTURA E CREDITO DI IMPOSTA (2)</a:t>
            </a:r>
          </a:p>
        </p:txBody>
      </p:sp>
      <p:sp>
        <p:nvSpPr>
          <p:cNvPr id="3" name="Segnaposto contenuto 2">
            <a:extLst>
              <a:ext uri="{FF2B5EF4-FFF2-40B4-BE49-F238E27FC236}">
                <a16:creationId xmlns:a16="http://schemas.microsoft.com/office/drawing/2014/main" id="{2D4CFCD1-04BE-448A-BD06-6DD9432AF907}"/>
              </a:ext>
            </a:extLst>
          </p:cNvPr>
          <p:cNvSpPr>
            <a:spLocks noGrp="1"/>
          </p:cNvSpPr>
          <p:nvPr>
            <p:ph idx="1"/>
          </p:nvPr>
        </p:nvSpPr>
        <p:spPr>
          <a:xfrm>
            <a:off x="1179073" y="2829358"/>
            <a:ext cx="9936339" cy="3848279"/>
          </a:xfrm>
        </p:spPr>
        <p:txBody>
          <a:bodyPr>
            <a:normAutofit/>
          </a:bodyPr>
          <a:lstStyle/>
          <a:p>
            <a:pPr algn="just"/>
            <a:endParaRPr lang="it-IT" sz="1600" dirty="0">
              <a:solidFill>
                <a:srgbClr val="000000"/>
              </a:solidFill>
              <a:latin typeface="Garamond" panose="02020404030301010803" pitchFamily="18" charset="0"/>
            </a:endParaRPr>
          </a:p>
          <a:p>
            <a:pPr algn="just"/>
            <a:endParaRPr lang="it-IT" sz="1600" dirty="0">
              <a:solidFill>
                <a:srgbClr val="000000"/>
              </a:solidFill>
              <a:latin typeface="Garamond" panose="02020404030301010803" pitchFamily="18" charset="0"/>
            </a:endParaRPr>
          </a:p>
          <a:p>
            <a:pPr marL="0" indent="0" algn="just">
              <a:buNone/>
            </a:pPr>
            <a:r>
              <a:rPr lang="it-IT" sz="1600" dirty="0">
                <a:solidFill>
                  <a:srgbClr val="000000"/>
                </a:solidFill>
                <a:latin typeface="Garamond" panose="02020404030301010803" pitchFamily="18" charset="0"/>
              </a:rPr>
              <a:t>Determinare se lo sconto in fattura o la cessione del credito d’imposta sarà esercitato:</a:t>
            </a:r>
          </a:p>
          <a:p>
            <a:pPr marL="0" indent="0" algn="just">
              <a:buNone/>
            </a:pPr>
            <a:endParaRPr lang="it-IT" sz="1600" dirty="0">
              <a:solidFill>
                <a:srgbClr val="000000"/>
              </a:solidFill>
              <a:latin typeface="Garamond" panose="02020404030301010803" pitchFamily="18" charset="0"/>
            </a:endParaRPr>
          </a:p>
          <a:p>
            <a:pPr algn="just"/>
            <a:r>
              <a:rPr lang="it-IT" sz="1600" dirty="0">
                <a:solidFill>
                  <a:srgbClr val="000000"/>
                </a:solidFill>
                <a:latin typeface="Garamond" panose="02020404030301010803" pitchFamily="18" charset="0"/>
              </a:rPr>
              <a:t>In un’unica soluzione;</a:t>
            </a:r>
          </a:p>
          <a:p>
            <a:pPr algn="just"/>
            <a:r>
              <a:rPr lang="it-IT" sz="1600" dirty="0">
                <a:solidFill>
                  <a:srgbClr val="000000"/>
                </a:solidFill>
                <a:latin typeface="Garamond" panose="02020404030301010803" pitchFamily="18" charset="0"/>
              </a:rPr>
              <a:t>Per ciascuno stato d’avanzamento (ricordiamo che la norma prevede un massimo di due SAL: il primo per almeno il 30% dei lavori complessivi e il secondo per almeno il 60%);</a:t>
            </a:r>
          </a:p>
          <a:p>
            <a:pPr marL="0" indent="0" algn="just">
              <a:buNone/>
            </a:pPr>
            <a:endParaRPr lang="it-IT" sz="16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3775086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9CAA307-203D-45DF-A2F4-87B6D155DFA2}"/>
              </a:ext>
            </a:extLst>
          </p:cNvPr>
          <p:cNvSpPr>
            <a:spLocks noGrp="1"/>
          </p:cNvSpPr>
          <p:nvPr>
            <p:ph type="title"/>
          </p:nvPr>
        </p:nvSpPr>
        <p:spPr>
          <a:xfrm>
            <a:off x="625549" y="1946549"/>
            <a:ext cx="3669161" cy="2760098"/>
          </a:xfrm>
        </p:spPr>
        <p:txBody>
          <a:bodyPr>
            <a:normAutofit/>
          </a:bodyPr>
          <a:lstStyle/>
          <a:p>
            <a:pPr algn="just"/>
            <a:r>
              <a:rPr lang="it-IT" sz="2800" b="1" cap="all" dirty="0">
                <a:solidFill>
                  <a:schemeClr val="bg1"/>
                </a:solidFill>
                <a:latin typeface="Garamond" panose="02020404030301010803" pitchFamily="18" charset="0"/>
              </a:rPr>
              <a:t>Sconto</a:t>
            </a:r>
            <a:br>
              <a:rPr lang="it-IT" sz="2800" b="1" cap="all" dirty="0">
                <a:solidFill>
                  <a:schemeClr val="bg1"/>
                </a:solidFill>
                <a:latin typeface="Garamond" panose="02020404030301010803" pitchFamily="18" charset="0"/>
              </a:rPr>
            </a:br>
            <a:r>
              <a:rPr lang="it-IT" sz="2800" b="1" cap="all" dirty="0">
                <a:solidFill>
                  <a:schemeClr val="bg1"/>
                </a:solidFill>
                <a:latin typeface="Garamond" panose="02020404030301010803" pitchFamily="18" charset="0"/>
              </a:rPr>
              <a:t>in fattura </a:t>
            </a:r>
            <a:br>
              <a:rPr lang="it-IT" sz="2800" b="1" cap="all" dirty="0">
                <a:solidFill>
                  <a:schemeClr val="bg1"/>
                </a:solidFill>
                <a:latin typeface="Garamond" panose="02020404030301010803" pitchFamily="18" charset="0"/>
              </a:rPr>
            </a:br>
            <a:r>
              <a:rPr lang="it-IT" sz="2800" b="1" cap="all" dirty="0">
                <a:solidFill>
                  <a:schemeClr val="bg1"/>
                </a:solidFill>
                <a:latin typeface="Garamond" panose="02020404030301010803" pitchFamily="18" charset="0"/>
              </a:rPr>
              <a:t>art. 121 D.L. 34/2020</a:t>
            </a:r>
          </a:p>
        </p:txBody>
      </p:sp>
      <p:sp>
        <p:nvSpPr>
          <p:cNvPr id="3" name="Segnaposto contenuto 2">
            <a:extLst>
              <a:ext uri="{FF2B5EF4-FFF2-40B4-BE49-F238E27FC236}">
                <a16:creationId xmlns:a16="http://schemas.microsoft.com/office/drawing/2014/main" id="{B6E1B7FE-B136-4A85-93BC-8EE79C6708EE}"/>
              </a:ext>
            </a:extLst>
          </p:cNvPr>
          <p:cNvSpPr>
            <a:spLocks noGrp="1"/>
          </p:cNvSpPr>
          <p:nvPr>
            <p:ph idx="1"/>
          </p:nvPr>
        </p:nvSpPr>
        <p:spPr>
          <a:xfrm>
            <a:off x="6082111" y="583753"/>
            <a:ext cx="5306084" cy="5230634"/>
          </a:xfrm>
        </p:spPr>
        <p:txBody>
          <a:bodyPr anchor="ctr">
            <a:normAutofit/>
          </a:bodyPr>
          <a:lstStyle/>
          <a:p>
            <a:pPr marL="0" indent="0" algn="just">
              <a:buNone/>
            </a:pPr>
            <a:r>
              <a:rPr lang="it-IT" dirty="0">
                <a:latin typeface="Garamond" panose="02020404030301010803" pitchFamily="18" charset="0"/>
              </a:rPr>
              <a:t>indispensabile </a:t>
            </a:r>
            <a:r>
              <a:rPr lang="it-IT" b="1" dirty="0">
                <a:latin typeface="Garamond" panose="02020404030301010803" pitchFamily="18" charset="0"/>
              </a:rPr>
              <a:t>procedere a una previa negoziazione con l’impresa, a seguito della quale inserire un’apposita clausola contrattuale</a:t>
            </a:r>
            <a:r>
              <a:rPr lang="it-IT" dirty="0">
                <a:latin typeface="Garamond" panose="02020404030301010803" pitchFamily="18" charset="0"/>
              </a:rPr>
              <a:t> nell’ambito delle modalità di pagamento prestabilite</a:t>
            </a:r>
            <a:endParaRPr lang="it-IT" sz="18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78145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9CAA307-203D-45DF-A2F4-87B6D155DFA2}"/>
              </a:ext>
            </a:extLst>
          </p:cNvPr>
          <p:cNvSpPr>
            <a:spLocks noGrp="1"/>
          </p:cNvSpPr>
          <p:nvPr>
            <p:ph type="title"/>
          </p:nvPr>
        </p:nvSpPr>
        <p:spPr>
          <a:xfrm>
            <a:off x="625549" y="1946549"/>
            <a:ext cx="3669161" cy="2760098"/>
          </a:xfrm>
        </p:spPr>
        <p:txBody>
          <a:bodyPr>
            <a:normAutofit/>
          </a:bodyPr>
          <a:lstStyle/>
          <a:p>
            <a:r>
              <a:rPr lang="it-IT" sz="2800" b="1" cap="all" dirty="0">
                <a:solidFill>
                  <a:schemeClr val="bg1"/>
                </a:solidFill>
                <a:latin typeface="Garamond" panose="02020404030301010803" pitchFamily="18" charset="0"/>
              </a:rPr>
              <a:t>Cessione di credito </a:t>
            </a:r>
            <a:br>
              <a:rPr lang="it-IT" sz="2800" b="1" cap="all" dirty="0">
                <a:solidFill>
                  <a:schemeClr val="bg1"/>
                </a:solidFill>
                <a:latin typeface="Garamond" panose="02020404030301010803" pitchFamily="18" charset="0"/>
              </a:rPr>
            </a:br>
            <a:r>
              <a:rPr lang="it-IT" sz="2800" b="1" cap="all" dirty="0">
                <a:solidFill>
                  <a:schemeClr val="bg1"/>
                </a:solidFill>
                <a:latin typeface="Garamond" panose="02020404030301010803" pitchFamily="18" charset="0"/>
              </a:rPr>
              <a:t>art. 121 D.L. 34/2020</a:t>
            </a:r>
          </a:p>
        </p:txBody>
      </p:sp>
      <p:pic>
        <p:nvPicPr>
          <p:cNvPr id="7" name="Segnaposto contenuto 6">
            <a:extLst>
              <a:ext uri="{FF2B5EF4-FFF2-40B4-BE49-F238E27FC236}">
                <a16:creationId xmlns:a16="http://schemas.microsoft.com/office/drawing/2014/main" id="{519A6F61-5256-4311-A2B9-FA2AABEEF348}"/>
              </a:ext>
            </a:extLst>
          </p:cNvPr>
          <p:cNvPicPr>
            <a:picLocks noGrp="1" noChangeAspect="1"/>
          </p:cNvPicPr>
          <p:nvPr>
            <p:ph idx="1"/>
          </p:nvPr>
        </p:nvPicPr>
        <p:blipFill>
          <a:blip r:embed="rId3"/>
          <a:stretch>
            <a:fillRect/>
          </a:stretch>
        </p:blipFill>
        <p:spPr>
          <a:xfrm>
            <a:off x="6573704" y="584200"/>
            <a:ext cx="4323030" cy="5230813"/>
          </a:xfrm>
        </p:spPr>
      </p:pic>
    </p:spTree>
    <p:extLst>
      <p:ext uri="{BB962C8B-B14F-4D97-AF65-F5344CB8AC3E}">
        <p14:creationId xmlns:p14="http://schemas.microsoft.com/office/powerpoint/2010/main" val="46507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DCCCA88-FA9A-41EE-832C-E5A56FA23B30}"/>
              </a:ext>
            </a:extLst>
          </p:cNvPr>
          <p:cNvSpPr>
            <a:spLocks noGrp="1"/>
          </p:cNvSpPr>
          <p:nvPr>
            <p:ph type="title"/>
          </p:nvPr>
        </p:nvSpPr>
        <p:spPr>
          <a:xfrm>
            <a:off x="1179226" y="826680"/>
            <a:ext cx="9833548" cy="1325563"/>
          </a:xfrm>
        </p:spPr>
        <p:txBody>
          <a:bodyPr>
            <a:normAutofit fontScale="90000"/>
          </a:bodyPr>
          <a:lstStyle/>
          <a:p>
            <a:pPr algn="ctr"/>
            <a:br>
              <a:rPr lang="it-IT" sz="4000" b="1" cap="small" dirty="0">
                <a:solidFill>
                  <a:srgbClr val="FFFFFF"/>
                </a:solidFill>
                <a:latin typeface="Garamond" panose="02020404030301010803" pitchFamily="18" charset="0"/>
              </a:rPr>
            </a:br>
            <a:r>
              <a:rPr lang="it-IT" sz="4000" b="1" cap="small" dirty="0">
                <a:solidFill>
                  <a:srgbClr val="FFFFFF"/>
                </a:solidFill>
                <a:latin typeface="Garamond" panose="02020404030301010803" pitchFamily="18" charset="0"/>
              </a:rPr>
              <a:t>Clausole contrattuali alle quali prestare attenzione</a:t>
            </a:r>
            <a:br>
              <a:rPr lang="it-IT" sz="4000" b="1" cap="small" dirty="0">
                <a:solidFill>
                  <a:srgbClr val="FFFFFF"/>
                </a:solidFill>
                <a:latin typeface="Garamond" panose="02020404030301010803" pitchFamily="18" charset="0"/>
              </a:rPr>
            </a:br>
            <a:endParaRPr lang="it-IT" sz="4000" b="1" cap="small" dirty="0">
              <a:solidFill>
                <a:srgbClr val="FFFFFF"/>
              </a:solidFill>
              <a:latin typeface="Garamond" panose="02020404030301010803" pitchFamily="18" charset="0"/>
            </a:endParaRPr>
          </a:p>
        </p:txBody>
      </p:sp>
      <p:sp>
        <p:nvSpPr>
          <p:cNvPr id="3" name="Segnaposto contenuto 2">
            <a:extLst>
              <a:ext uri="{FF2B5EF4-FFF2-40B4-BE49-F238E27FC236}">
                <a16:creationId xmlns:a16="http://schemas.microsoft.com/office/drawing/2014/main" id="{2D4CFCD1-04BE-448A-BD06-6DD9432AF907}"/>
              </a:ext>
            </a:extLst>
          </p:cNvPr>
          <p:cNvSpPr>
            <a:spLocks noGrp="1"/>
          </p:cNvSpPr>
          <p:nvPr>
            <p:ph idx="1"/>
          </p:nvPr>
        </p:nvSpPr>
        <p:spPr>
          <a:xfrm>
            <a:off x="1179073" y="2829358"/>
            <a:ext cx="9936339" cy="3848279"/>
          </a:xfrm>
        </p:spPr>
        <p:txBody>
          <a:bodyPr>
            <a:normAutofit/>
          </a:bodyPr>
          <a:lstStyle/>
          <a:p>
            <a:pPr algn="just"/>
            <a:endParaRPr lang="it-IT" sz="1600" dirty="0">
              <a:solidFill>
                <a:srgbClr val="000000"/>
              </a:solidFill>
              <a:latin typeface="Garamond" panose="02020404030301010803" pitchFamily="18" charset="0"/>
            </a:endParaRPr>
          </a:p>
          <a:p>
            <a:pPr marL="0" indent="0" algn="just">
              <a:buNone/>
            </a:pPr>
            <a:endParaRPr lang="it-IT" sz="1600" dirty="0">
              <a:solidFill>
                <a:srgbClr val="000000"/>
              </a:solidFill>
              <a:latin typeface="Garamond" panose="02020404030301010803" pitchFamily="18" charset="0"/>
            </a:endParaRPr>
          </a:p>
          <a:p>
            <a:pPr marL="342900" indent="-342900" algn="just">
              <a:buAutoNum type="arabicPeriod"/>
            </a:pPr>
            <a:r>
              <a:rPr lang="it-IT" sz="1600" dirty="0">
                <a:solidFill>
                  <a:srgbClr val="000000"/>
                </a:solidFill>
                <a:latin typeface="Garamond" panose="02020404030301010803" pitchFamily="18" charset="0"/>
              </a:rPr>
              <a:t>Penali eccessivamente onerose rispetto all’entità degli interventi che sarebbero stati realizzati in caso di mancata realizzazione degli interventi;</a:t>
            </a:r>
          </a:p>
          <a:p>
            <a:pPr marL="342900" indent="-342900" algn="just">
              <a:buAutoNum type="arabicPeriod"/>
            </a:pPr>
            <a:endParaRPr lang="it-IT" sz="1600" dirty="0">
              <a:solidFill>
                <a:srgbClr val="000000"/>
              </a:solidFill>
              <a:latin typeface="Garamond" panose="02020404030301010803" pitchFamily="18" charset="0"/>
            </a:endParaRPr>
          </a:p>
          <a:p>
            <a:pPr marL="342900" indent="-342900" algn="just">
              <a:buAutoNum type="arabicPeriod"/>
            </a:pPr>
            <a:endParaRPr lang="it-IT" sz="1600" dirty="0">
              <a:solidFill>
                <a:srgbClr val="000000"/>
              </a:solidFill>
              <a:latin typeface="Garamond" panose="02020404030301010803" pitchFamily="18" charset="0"/>
            </a:endParaRPr>
          </a:p>
          <a:p>
            <a:pPr marL="342900" indent="-342900" algn="just">
              <a:buAutoNum type="arabicPeriod"/>
            </a:pPr>
            <a:r>
              <a:rPr lang="it-IT" sz="1600" dirty="0">
                <a:solidFill>
                  <a:srgbClr val="000000"/>
                </a:solidFill>
                <a:latin typeface="Garamond" panose="02020404030301010803" pitchFamily="18" charset="0"/>
              </a:rPr>
              <a:t>Esenzione di responsabilità in caso gli interventi realizzati non diano luogo, ad esempio, al miglioramento di due classi energetiche o comunque non permetta di usufruire dei benefici previsti dal superbonus per colpa dell’impresa appaltatrice o di suoi incaricati.</a:t>
            </a:r>
          </a:p>
          <a:p>
            <a:pPr lvl="8" algn="just"/>
            <a:endParaRPr lang="it-IT" sz="6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4102944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C61D8F09-EFF1-4B94-840E-758473D004FB}"/>
              </a:ext>
            </a:extLst>
          </p:cNvPr>
          <p:cNvSpPr>
            <a:spLocks noGrp="1"/>
          </p:cNvSpPr>
          <p:nvPr>
            <p:ph type="title"/>
          </p:nvPr>
        </p:nvSpPr>
        <p:spPr>
          <a:xfrm>
            <a:off x="6260841" y="877078"/>
            <a:ext cx="5135817" cy="4687869"/>
          </a:xfrm>
        </p:spPr>
        <p:txBody>
          <a:bodyPr vert="horz" lIns="91440" tIns="45720" rIns="91440" bIns="45720" rtlCol="0" anchor="t">
            <a:normAutofit/>
          </a:bodyPr>
          <a:lstStyle/>
          <a:p>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br>
              <a:rPr lang="en-US" sz="4100" kern="1200" dirty="0">
                <a:solidFill>
                  <a:srgbClr val="000000"/>
                </a:solidFill>
                <a:latin typeface="+mj-lt"/>
                <a:ea typeface="+mj-ea"/>
                <a:cs typeface="+mj-cs"/>
              </a:rPr>
            </a:br>
            <a:r>
              <a:rPr lang="en-US" sz="4100" kern="1200" dirty="0">
                <a:solidFill>
                  <a:srgbClr val="000000"/>
                </a:solidFill>
                <a:latin typeface="Garamond" panose="02020404030301010803" pitchFamily="18" charset="0"/>
              </a:rPr>
              <a:t>Avv. </a:t>
            </a:r>
            <a:r>
              <a:rPr lang="en-US" sz="4100" kern="1200">
                <a:solidFill>
                  <a:srgbClr val="000000"/>
                </a:solidFill>
                <a:latin typeface="Garamond" panose="02020404030301010803" pitchFamily="18" charset="0"/>
              </a:rPr>
              <a:t>Marianna Fabbri</a:t>
            </a:r>
            <a:endParaRPr lang="en-US" sz="4100" kern="1200" dirty="0">
              <a:solidFill>
                <a:srgbClr val="000000"/>
              </a:solidFill>
              <a:latin typeface="Garamond" panose="02020404030301010803" pitchFamily="18" charset="0"/>
            </a:endParaRPr>
          </a:p>
        </p:txBody>
      </p:sp>
      <p:sp>
        <p:nvSpPr>
          <p:cNvPr id="3" name="Sottotitolo 2">
            <a:extLst>
              <a:ext uri="{FF2B5EF4-FFF2-40B4-BE49-F238E27FC236}">
                <a16:creationId xmlns:a16="http://schemas.microsoft.com/office/drawing/2014/main" id="{B83A54F6-802B-4F15-BDD3-3C221BA776DC}"/>
              </a:ext>
            </a:extLst>
          </p:cNvPr>
          <p:cNvSpPr>
            <a:spLocks noGrp="1"/>
          </p:cNvSpPr>
          <p:nvPr>
            <p:ph type="body" idx="1"/>
          </p:nvPr>
        </p:nvSpPr>
        <p:spPr>
          <a:xfrm>
            <a:off x="6338596" y="2590169"/>
            <a:ext cx="4805691" cy="838831"/>
          </a:xfrm>
        </p:spPr>
        <p:txBody>
          <a:bodyPr vert="horz" lIns="91440" tIns="45720" rIns="91440" bIns="45720" rtlCol="0" anchor="b">
            <a:normAutofit/>
          </a:bodyPr>
          <a:lstStyle/>
          <a:p>
            <a:r>
              <a:rPr lang="en-US" sz="3600" b="1" kern="1200" dirty="0" err="1">
                <a:solidFill>
                  <a:srgbClr val="000000"/>
                </a:solidFill>
                <a:latin typeface="Garamond" panose="02020404030301010803" pitchFamily="18" charset="0"/>
              </a:rPr>
              <a:t>Grazie</a:t>
            </a:r>
            <a:r>
              <a:rPr lang="en-US" sz="3600" b="1" kern="1200" dirty="0">
                <a:solidFill>
                  <a:srgbClr val="000000"/>
                </a:solidFill>
                <a:latin typeface="Garamond" panose="02020404030301010803" pitchFamily="18" charset="0"/>
              </a:rPr>
              <a:t> per </a:t>
            </a:r>
            <a:r>
              <a:rPr lang="en-US" sz="3600" b="1" kern="1200" dirty="0" err="1">
                <a:solidFill>
                  <a:srgbClr val="000000"/>
                </a:solidFill>
                <a:latin typeface="Garamond" panose="02020404030301010803" pitchFamily="18" charset="0"/>
              </a:rPr>
              <a:t>l’attenzione</a:t>
            </a:r>
            <a:endParaRPr lang="en-US" sz="3600" b="1" kern="1200" dirty="0">
              <a:solidFill>
                <a:srgbClr val="000000"/>
              </a:solidFill>
              <a:latin typeface="Garamond" panose="02020404030301010803" pitchFamily="18" charset="0"/>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mmagine 4" descr="Immagine che contiene oggetto, orologio, segnale&#10;&#10;Descrizione generata automaticamente">
            <a:extLst>
              <a:ext uri="{FF2B5EF4-FFF2-40B4-BE49-F238E27FC236}">
                <a16:creationId xmlns:a16="http://schemas.microsoft.com/office/drawing/2014/main" id="{2D80CCB3-265B-4DA6-A61A-94C03AE005D7}"/>
              </a:ext>
            </a:extLst>
          </p:cNvPr>
          <p:cNvPicPr>
            <a:picLocks noChangeAspect="1"/>
          </p:cNvPicPr>
          <p:nvPr/>
        </p:nvPicPr>
        <p:blipFill>
          <a:blip r:embed="rId3"/>
          <a:stretch>
            <a:fillRect/>
          </a:stretch>
        </p:blipFill>
        <p:spPr>
          <a:xfrm>
            <a:off x="340470" y="2946695"/>
            <a:ext cx="4141760" cy="1879009"/>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941868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9CAA307-203D-45DF-A2F4-87B6D155DFA2}"/>
              </a:ext>
            </a:extLst>
          </p:cNvPr>
          <p:cNvSpPr>
            <a:spLocks noGrp="1"/>
          </p:cNvSpPr>
          <p:nvPr>
            <p:ph type="title"/>
          </p:nvPr>
        </p:nvSpPr>
        <p:spPr>
          <a:xfrm>
            <a:off x="976040" y="2124761"/>
            <a:ext cx="3669161" cy="2760098"/>
          </a:xfrm>
        </p:spPr>
        <p:txBody>
          <a:bodyPr>
            <a:normAutofit/>
          </a:bodyPr>
          <a:lstStyle/>
          <a:p>
            <a:r>
              <a:rPr lang="it-IT" b="1" cap="small" dirty="0">
                <a:solidFill>
                  <a:srgbClr val="FFFFFF"/>
                </a:solidFill>
                <a:latin typeface="Garamond" panose="02020404030301010803" pitchFamily="18" charset="0"/>
              </a:rPr>
              <a:t>Il superbonus</a:t>
            </a:r>
          </a:p>
        </p:txBody>
      </p:sp>
      <p:sp>
        <p:nvSpPr>
          <p:cNvPr id="3" name="Segnaposto contenuto 2">
            <a:extLst>
              <a:ext uri="{FF2B5EF4-FFF2-40B4-BE49-F238E27FC236}">
                <a16:creationId xmlns:a16="http://schemas.microsoft.com/office/drawing/2014/main" id="{B6E1B7FE-B136-4A85-93BC-8EE79C6708EE}"/>
              </a:ext>
            </a:extLst>
          </p:cNvPr>
          <p:cNvSpPr>
            <a:spLocks noGrp="1"/>
          </p:cNvSpPr>
          <p:nvPr>
            <p:ph idx="1"/>
          </p:nvPr>
        </p:nvSpPr>
        <p:spPr>
          <a:xfrm>
            <a:off x="6090574" y="801866"/>
            <a:ext cx="5306084" cy="5230634"/>
          </a:xfrm>
        </p:spPr>
        <p:txBody>
          <a:bodyPr anchor="ctr">
            <a:normAutofit/>
          </a:bodyPr>
          <a:lstStyle/>
          <a:p>
            <a:pPr algn="just"/>
            <a:r>
              <a:rPr lang="it-IT" sz="1800" dirty="0">
                <a:solidFill>
                  <a:srgbClr val="000000"/>
                </a:solidFill>
                <a:latin typeface="Garamond" panose="02020404030301010803" pitchFamily="18" charset="0"/>
              </a:rPr>
              <a:t>Il Superbonus 110% è una grandissima opportunità per migliorare l’efficienza energetica e strutturale del settore immobiliare e un volano per fare ripartire le categorie professionali legate all’edilizia.</a:t>
            </a:r>
            <a:endParaRPr lang="it-IT" sz="1800" i="1" dirty="0">
              <a:solidFill>
                <a:srgbClr val="000000"/>
              </a:solidFill>
              <a:latin typeface="Garamond" panose="02020404030301010803" pitchFamily="18" charset="0"/>
            </a:endParaRPr>
          </a:p>
          <a:p>
            <a:pPr marL="0" indent="0" algn="just">
              <a:buNone/>
            </a:pPr>
            <a:endParaRPr lang="it-IT" sz="1800" dirty="0">
              <a:solidFill>
                <a:srgbClr val="000000"/>
              </a:solidFill>
              <a:latin typeface="Garamond" panose="02020404030301010803" pitchFamily="18" charset="0"/>
            </a:endParaRPr>
          </a:p>
          <a:p>
            <a:pPr algn="just"/>
            <a:r>
              <a:rPr lang="it-IT" sz="1800" dirty="0">
                <a:solidFill>
                  <a:srgbClr val="000000"/>
                </a:solidFill>
                <a:latin typeface="Garamond" panose="02020404030301010803" pitchFamily="18" charset="0"/>
              </a:rPr>
              <a:t>Importante, tanto per i contribuenti quanto per le figure professionali coinvolte conoscerne i meccanismi per poter usufruire di questo «vantaggio».</a:t>
            </a:r>
          </a:p>
          <a:p>
            <a:endParaRPr lang="it-IT" sz="24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428831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DCCCA88-FA9A-41EE-832C-E5A56FA23B30}"/>
              </a:ext>
            </a:extLst>
          </p:cNvPr>
          <p:cNvSpPr>
            <a:spLocks noGrp="1"/>
          </p:cNvSpPr>
          <p:nvPr>
            <p:ph type="title"/>
          </p:nvPr>
        </p:nvSpPr>
        <p:spPr>
          <a:xfrm>
            <a:off x="1179226" y="826680"/>
            <a:ext cx="9833548" cy="1325563"/>
          </a:xfrm>
        </p:spPr>
        <p:txBody>
          <a:bodyPr>
            <a:normAutofit/>
          </a:bodyPr>
          <a:lstStyle/>
          <a:p>
            <a:pPr algn="ctr"/>
            <a:r>
              <a:rPr lang="it-IT" sz="4000" b="1" cap="small" dirty="0">
                <a:solidFill>
                  <a:srgbClr val="FFFFFF"/>
                </a:solidFill>
                <a:latin typeface="Garamond" panose="02020404030301010803" pitchFamily="18" charset="0"/>
              </a:rPr>
              <a:t>contratti</a:t>
            </a:r>
          </a:p>
        </p:txBody>
      </p:sp>
      <p:sp>
        <p:nvSpPr>
          <p:cNvPr id="3" name="Segnaposto contenuto 2">
            <a:extLst>
              <a:ext uri="{FF2B5EF4-FFF2-40B4-BE49-F238E27FC236}">
                <a16:creationId xmlns:a16="http://schemas.microsoft.com/office/drawing/2014/main" id="{2D4CFCD1-04BE-448A-BD06-6DD9432AF907}"/>
              </a:ext>
            </a:extLst>
          </p:cNvPr>
          <p:cNvSpPr>
            <a:spLocks noGrp="1"/>
          </p:cNvSpPr>
          <p:nvPr>
            <p:ph idx="1"/>
          </p:nvPr>
        </p:nvSpPr>
        <p:spPr>
          <a:xfrm>
            <a:off x="1179226" y="3092970"/>
            <a:ext cx="9833548" cy="2693976"/>
          </a:xfrm>
        </p:spPr>
        <p:txBody>
          <a:bodyPr>
            <a:normAutofit lnSpcReduction="10000"/>
          </a:bodyPr>
          <a:lstStyle/>
          <a:p>
            <a:pPr algn="just"/>
            <a:endParaRPr lang="it-IT" sz="2000" dirty="0">
              <a:solidFill>
                <a:srgbClr val="000000"/>
              </a:solidFill>
              <a:latin typeface="Garamond" panose="02020404030301010803" pitchFamily="18" charset="0"/>
            </a:endParaRPr>
          </a:p>
          <a:p>
            <a:pPr algn="just"/>
            <a:r>
              <a:rPr lang="it-IT" dirty="0">
                <a:solidFill>
                  <a:srgbClr val="000000"/>
                </a:solidFill>
                <a:latin typeface="Garamond" panose="02020404030301010803" pitchFamily="18" charset="0"/>
              </a:rPr>
              <a:t>Studio di fattibilità.</a:t>
            </a:r>
          </a:p>
          <a:p>
            <a:pPr algn="just"/>
            <a:endParaRPr lang="it-IT" dirty="0">
              <a:solidFill>
                <a:srgbClr val="000000"/>
              </a:solidFill>
              <a:latin typeface="Garamond" panose="02020404030301010803" pitchFamily="18" charset="0"/>
            </a:endParaRPr>
          </a:p>
          <a:p>
            <a:pPr algn="just"/>
            <a:r>
              <a:rPr lang="it-IT" dirty="0">
                <a:solidFill>
                  <a:srgbClr val="000000"/>
                </a:solidFill>
                <a:latin typeface="Garamond" panose="02020404030301010803" pitchFamily="18" charset="0"/>
              </a:rPr>
              <a:t>Contratto di Appalto.</a:t>
            </a:r>
          </a:p>
          <a:p>
            <a:pPr algn="just"/>
            <a:endParaRPr lang="it-IT" dirty="0">
              <a:solidFill>
                <a:srgbClr val="000000"/>
              </a:solidFill>
              <a:latin typeface="Garamond" panose="02020404030301010803" pitchFamily="18" charset="0"/>
            </a:endParaRPr>
          </a:p>
          <a:p>
            <a:pPr algn="just"/>
            <a:r>
              <a:rPr lang="it-IT" dirty="0">
                <a:solidFill>
                  <a:srgbClr val="000000"/>
                </a:solidFill>
                <a:latin typeface="Garamond" panose="02020404030301010803" pitchFamily="18" charset="0"/>
              </a:rPr>
              <a:t>Cessione del credito</a:t>
            </a:r>
          </a:p>
          <a:p>
            <a:pPr algn="just"/>
            <a:endParaRPr lang="it-IT" dirty="0">
              <a:solidFill>
                <a:srgbClr val="000000"/>
              </a:solidFill>
              <a:latin typeface="Garamond" panose="02020404030301010803" pitchFamily="18" charset="0"/>
            </a:endParaRPr>
          </a:p>
          <a:p>
            <a:endParaRPr lang="it-IT" sz="2000" u="sng"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328995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9CAA307-203D-45DF-A2F4-87B6D155DFA2}"/>
              </a:ext>
            </a:extLst>
          </p:cNvPr>
          <p:cNvSpPr>
            <a:spLocks noGrp="1"/>
          </p:cNvSpPr>
          <p:nvPr>
            <p:ph type="title"/>
          </p:nvPr>
        </p:nvSpPr>
        <p:spPr>
          <a:xfrm>
            <a:off x="625549" y="1946549"/>
            <a:ext cx="3669161" cy="2760098"/>
          </a:xfrm>
        </p:spPr>
        <p:txBody>
          <a:bodyPr>
            <a:normAutofit/>
          </a:bodyPr>
          <a:lstStyle/>
          <a:p>
            <a:r>
              <a:rPr lang="it-IT" sz="4000" b="1" cap="small" dirty="0">
                <a:solidFill>
                  <a:srgbClr val="FFFFFF"/>
                </a:solidFill>
                <a:latin typeface="Garamond" panose="02020404030301010803" pitchFamily="18" charset="0"/>
              </a:rPr>
              <a:t>L’importanza dello studio di fattibilità</a:t>
            </a:r>
          </a:p>
        </p:txBody>
      </p:sp>
      <p:sp>
        <p:nvSpPr>
          <p:cNvPr id="3" name="Segnaposto contenuto 2">
            <a:extLst>
              <a:ext uri="{FF2B5EF4-FFF2-40B4-BE49-F238E27FC236}">
                <a16:creationId xmlns:a16="http://schemas.microsoft.com/office/drawing/2014/main" id="{B6E1B7FE-B136-4A85-93BC-8EE79C6708EE}"/>
              </a:ext>
            </a:extLst>
          </p:cNvPr>
          <p:cNvSpPr>
            <a:spLocks noGrp="1"/>
          </p:cNvSpPr>
          <p:nvPr>
            <p:ph idx="1"/>
          </p:nvPr>
        </p:nvSpPr>
        <p:spPr>
          <a:xfrm>
            <a:off x="6090574" y="801866"/>
            <a:ext cx="5306084" cy="5230634"/>
          </a:xfrm>
        </p:spPr>
        <p:txBody>
          <a:bodyPr anchor="ctr">
            <a:normAutofit/>
          </a:bodyPr>
          <a:lstStyle/>
          <a:p>
            <a:pPr algn="just"/>
            <a:r>
              <a:rPr lang="it-IT" sz="2400" dirty="0">
                <a:solidFill>
                  <a:srgbClr val="000000"/>
                </a:solidFill>
                <a:latin typeface="Garamond" panose="02020404030301010803" pitchFamily="18" charset="0"/>
              </a:rPr>
              <a:t>Senza una diagnosi preventiva non è semplice poter redigere uno studio di fattibilità in grado di superare le verifiche dei finanziatori e di garantire la possibilità di usufruire del superbonus 110%.</a:t>
            </a:r>
          </a:p>
          <a:p>
            <a:pPr algn="just"/>
            <a:r>
              <a:rPr lang="it-IT" sz="2400" dirty="0">
                <a:solidFill>
                  <a:srgbClr val="000000"/>
                </a:solidFill>
                <a:latin typeface="Garamond" panose="02020404030301010803" pitchFamily="18" charset="0"/>
              </a:rPr>
              <a:t>È importante, quindi, affidarsi a imprese strutturate e/o ad ESCO che abbiano acquisito il </a:t>
            </a:r>
            <a:r>
              <a:rPr lang="it-IT" sz="2400" i="1" dirty="0">
                <a:solidFill>
                  <a:srgbClr val="000000"/>
                </a:solidFill>
                <a:latin typeface="Garamond" panose="02020404030301010803" pitchFamily="18" charset="0"/>
              </a:rPr>
              <a:t>know-how </a:t>
            </a:r>
            <a:r>
              <a:rPr lang="it-IT" sz="2400" dirty="0">
                <a:solidFill>
                  <a:srgbClr val="000000"/>
                </a:solidFill>
                <a:latin typeface="Garamond" panose="02020404030301010803" pitchFamily="18" charset="0"/>
              </a:rPr>
              <a:t>magari anche grazie ad altri interventi (ad esempio: ecobonus).</a:t>
            </a:r>
          </a:p>
        </p:txBody>
      </p:sp>
    </p:spTree>
    <p:extLst>
      <p:ext uri="{BB962C8B-B14F-4D97-AF65-F5344CB8AC3E}">
        <p14:creationId xmlns:p14="http://schemas.microsoft.com/office/powerpoint/2010/main" val="3936966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DCCCA88-FA9A-41EE-832C-E5A56FA23B30}"/>
              </a:ext>
            </a:extLst>
          </p:cNvPr>
          <p:cNvSpPr>
            <a:spLocks noGrp="1"/>
          </p:cNvSpPr>
          <p:nvPr>
            <p:ph type="title"/>
          </p:nvPr>
        </p:nvSpPr>
        <p:spPr>
          <a:xfrm>
            <a:off x="1179226" y="826680"/>
            <a:ext cx="9833548" cy="1325563"/>
          </a:xfrm>
        </p:spPr>
        <p:txBody>
          <a:bodyPr>
            <a:normAutofit/>
          </a:bodyPr>
          <a:lstStyle/>
          <a:p>
            <a:pPr algn="ctr"/>
            <a:r>
              <a:rPr lang="it-IT" sz="4000" b="1" cap="small" dirty="0">
                <a:solidFill>
                  <a:srgbClr val="FFFFFF"/>
                </a:solidFill>
                <a:latin typeface="Garamond" panose="02020404030301010803" pitchFamily="18" charset="0"/>
              </a:rPr>
              <a:t>L’importanza dello studio di fattibilità (2)</a:t>
            </a:r>
          </a:p>
        </p:txBody>
      </p:sp>
      <p:sp>
        <p:nvSpPr>
          <p:cNvPr id="3" name="Segnaposto contenuto 2">
            <a:extLst>
              <a:ext uri="{FF2B5EF4-FFF2-40B4-BE49-F238E27FC236}">
                <a16:creationId xmlns:a16="http://schemas.microsoft.com/office/drawing/2014/main" id="{2D4CFCD1-04BE-448A-BD06-6DD9432AF907}"/>
              </a:ext>
            </a:extLst>
          </p:cNvPr>
          <p:cNvSpPr>
            <a:spLocks noGrp="1"/>
          </p:cNvSpPr>
          <p:nvPr>
            <p:ph idx="1"/>
          </p:nvPr>
        </p:nvSpPr>
        <p:spPr>
          <a:xfrm>
            <a:off x="1179074" y="2829358"/>
            <a:ext cx="9833548" cy="2945365"/>
          </a:xfrm>
        </p:spPr>
        <p:txBody>
          <a:bodyPr>
            <a:normAutofit lnSpcReduction="10000"/>
          </a:bodyPr>
          <a:lstStyle/>
          <a:p>
            <a:pPr algn="just"/>
            <a:r>
              <a:rPr lang="it-IT" sz="2400" dirty="0">
                <a:solidFill>
                  <a:srgbClr val="000000"/>
                </a:solidFill>
                <a:latin typeface="Garamond" panose="02020404030301010803" pitchFamily="18" charset="0"/>
              </a:rPr>
              <a:t>Numerosi annunci pubblicati sul web promettono la realizzazione degli interventi che ricadono in quelli previsti dal Bonus 110%;</a:t>
            </a:r>
          </a:p>
          <a:p>
            <a:pPr algn="just"/>
            <a:r>
              <a:rPr lang="it-IT" sz="2400" dirty="0">
                <a:solidFill>
                  <a:srgbClr val="000000"/>
                </a:solidFill>
                <a:latin typeface="Garamond" panose="02020404030301010803" pitchFamily="18" charset="0"/>
              </a:rPr>
              <a:t>Tuttavia, senza una valutazione preliminare non è possibile garantirlo;</a:t>
            </a:r>
          </a:p>
          <a:p>
            <a:pPr algn="just"/>
            <a:r>
              <a:rPr lang="it-IT" sz="2400" dirty="0">
                <a:solidFill>
                  <a:srgbClr val="000000"/>
                </a:solidFill>
                <a:latin typeface="Garamond" panose="02020404030301010803" pitchFamily="18" charset="0"/>
              </a:rPr>
              <a:t>Spesso vengono chiesti i nostri dati personali per poter, poi, essere ricontattati da un incaricato;</a:t>
            </a:r>
          </a:p>
          <a:p>
            <a:pPr algn="just"/>
            <a:r>
              <a:rPr lang="it-IT" sz="2400" dirty="0">
                <a:solidFill>
                  <a:srgbClr val="000000"/>
                </a:solidFill>
                <a:latin typeface="Garamond" panose="02020404030301010803" pitchFamily="18" charset="0"/>
              </a:rPr>
              <a:t>Ricordiamo che i nostri dati personali hanno un valore commerciale importante e che quanto prestiamo il consenso al loro trattamento dobbiamo esserne consapevoli.</a:t>
            </a:r>
          </a:p>
        </p:txBody>
      </p:sp>
    </p:spTree>
    <p:extLst>
      <p:ext uri="{BB962C8B-B14F-4D97-AF65-F5344CB8AC3E}">
        <p14:creationId xmlns:p14="http://schemas.microsoft.com/office/powerpoint/2010/main" val="164445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9CAA307-203D-45DF-A2F4-87B6D155DFA2}"/>
              </a:ext>
            </a:extLst>
          </p:cNvPr>
          <p:cNvSpPr>
            <a:spLocks noGrp="1"/>
          </p:cNvSpPr>
          <p:nvPr>
            <p:ph type="title"/>
          </p:nvPr>
        </p:nvSpPr>
        <p:spPr>
          <a:xfrm>
            <a:off x="625549" y="1946549"/>
            <a:ext cx="3669161" cy="2760098"/>
          </a:xfrm>
        </p:spPr>
        <p:txBody>
          <a:bodyPr>
            <a:normAutofit/>
          </a:bodyPr>
          <a:lstStyle/>
          <a:p>
            <a:r>
              <a:rPr lang="it-IT" sz="2800" b="1" cap="all" dirty="0">
                <a:solidFill>
                  <a:schemeClr val="bg1"/>
                </a:solidFill>
                <a:latin typeface="Garamond" panose="02020404030301010803" pitchFamily="18" charset="0"/>
              </a:rPr>
              <a:t>Contratto d’appalto</a:t>
            </a:r>
          </a:p>
        </p:txBody>
      </p:sp>
      <p:sp>
        <p:nvSpPr>
          <p:cNvPr id="3" name="Segnaposto contenuto 2">
            <a:extLst>
              <a:ext uri="{FF2B5EF4-FFF2-40B4-BE49-F238E27FC236}">
                <a16:creationId xmlns:a16="http://schemas.microsoft.com/office/drawing/2014/main" id="{B6E1B7FE-B136-4A85-93BC-8EE79C6708EE}"/>
              </a:ext>
            </a:extLst>
          </p:cNvPr>
          <p:cNvSpPr>
            <a:spLocks noGrp="1"/>
          </p:cNvSpPr>
          <p:nvPr>
            <p:ph idx="1"/>
          </p:nvPr>
        </p:nvSpPr>
        <p:spPr>
          <a:xfrm>
            <a:off x="6090574" y="801866"/>
            <a:ext cx="5306084" cy="5230634"/>
          </a:xfrm>
        </p:spPr>
        <p:txBody>
          <a:bodyPr anchor="ctr">
            <a:normAutofit fontScale="92500" lnSpcReduction="10000"/>
          </a:bodyPr>
          <a:lstStyle/>
          <a:p>
            <a:pPr algn="just"/>
            <a:r>
              <a:rPr lang="it-IT" sz="2000" dirty="0">
                <a:solidFill>
                  <a:srgbClr val="000000"/>
                </a:solidFill>
                <a:latin typeface="Garamond" panose="02020404030301010803" pitchFamily="18" charset="0"/>
              </a:rPr>
              <a:t>È importante che il contratto d’appalto sia ben articolato, chiaro e negoziato tra le parti;</a:t>
            </a:r>
          </a:p>
          <a:p>
            <a:pPr algn="just"/>
            <a:r>
              <a:rPr lang="it-IT" sz="2000" dirty="0">
                <a:solidFill>
                  <a:srgbClr val="000000"/>
                </a:solidFill>
                <a:latin typeface="Garamond" panose="02020404030301010803" pitchFamily="18" charset="0"/>
              </a:rPr>
              <a:t>L’oggetto del contratto deve essere ben specificato e dovranno essere evidenziati gli interventi che saranno realizzati.</a:t>
            </a:r>
          </a:p>
          <a:p>
            <a:pPr algn="just"/>
            <a:r>
              <a:rPr lang="it-IT" sz="2000" dirty="0">
                <a:solidFill>
                  <a:srgbClr val="000000"/>
                </a:solidFill>
                <a:latin typeface="Garamond" panose="02020404030301010803" pitchFamily="18" charset="0"/>
              </a:rPr>
              <a:t>Il prezzo dovrà essere definito in modo chiaro, le voci di spesa dovranno indicare a quale prestazione si riferiscono anche ai fini dell’applicazione IVA:				</a:t>
            </a:r>
            <a:br>
              <a:rPr lang="it-IT" sz="2000" dirty="0">
                <a:solidFill>
                  <a:srgbClr val="000000"/>
                </a:solidFill>
                <a:latin typeface="Garamond" panose="02020404030301010803" pitchFamily="18" charset="0"/>
              </a:rPr>
            </a:br>
            <a:r>
              <a:rPr lang="it-IT" sz="2000" dirty="0">
                <a:solidFill>
                  <a:srgbClr val="000000"/>
                </a:solidFill>
                <a:latin typeface="Garamond" panose="02020404030301010803" pitchFamily="18" charset="0"/>
              </a:rPr>
              <a:t>- IVA al 4% per l’eliminazione di barriere architettoniche (montascale, rampe, scivoli);</a:t>
            </a:r>
            <a:br>
              <a:rPr lang="it-IT" sz="2000" dirty="0">
                <a:solidFill>
                  <a:srgbClr val="000000"/>
                </a:solidFill>
                <a:latin typeface="Garamond" panose="02020404030301010803" pitchFamily="18" charset="0"/>
              </a:rPr>
            </a:br>
            <a:br>
              <a:rPr lang="it-IT" sz="2000" dirty="0">
                <a:solidFill>
                  <a:srgbClr val="000000"/>
                </a:solidFill>
                <a:latin typeface="Garamond" panose="02020404030301010803" pitchFamily="18" charset="0"/>
              </a:rPr>
            </a:br>
            <a:r>
              <a:rPr lang="it-IT" sz="2000" dirty="0">
                <a:solidFill>
                  <a:srgbClr val="000000"/>
                </a:solidFill>
                <a:latin typeface="Garamond" panose="02020404030301010803" pitchFamily="18" charset="0"/>
              </a:rPr>
              <a:t>- IVA al 22% </a:t>
            </a:r>
            <a:r>
              <a:rPr lang="it-IT" sz="2000">
                <a:solidFill>
                  <a:srgbClr val="000000"/>
                </a:solidFill>
                <a:latin typeface="Garamond" panose="02020404030301010803" pitchFamily="18" charset="0"/>
              </a:rPr>
              <a:t>onorari professionisti coinvolti</a:t>
            </a:r>
            <a:r>
              <a:rPr lang="it-IT" sz="2000" dirty="0">
                <a:solidFill>
                  <a:srgbClr val="000000"/>
                </a:solidFill>
                <a:latin typeface="Garamond" panose="02020404030301010803" pitchFamily="18" charset="0"/>
              </a:rPr>
              <a:t>;				</a:t>
            </a:r>
            <a:br>
              <a:rPr lang="it-IT" sz="2000" dirty="0">
                <a:solidFill>
                  <a:srgbClr val="000000"/>
                </a:solidFill>
                <a:latin typeface="Garamond" panose="02020404030301010803" pitchFamily="18" charset="0"/>
              </a:rPr>
            </a:br>
            <a:r>
              <a:rPr lang="it-IT" sz="2000" dirty="0">
                <a:solidFill>
                  <a:srgbClr val="000000"/>
                </a:solidFill>
                <a:latin typeface="Garamond" panose="02020404030301010803" pitchFamily="18" charset="0"/>
              </a:rPr>
              <a:t>				</a:t>
            </a:r>
            <a:br>
              <a:rPr lang="it-IT" sz="2000" dirty="0">
                <a:solidFill>
                  <a:srgbClr val="000000"/>
                </a:solidFill>
                <a:latin typeface="Garamond" panose="02020404030301010803" pitchFamily="18" charset="0"/>
              </a:rPr>
            </a:br>
            <a:r>
              <a:rPr lang="it-IT" sz="2000" dirty="0">
                <a:solidFill>
                  <a:srgbClr val="000000"/>
                </a:solidFill>
                <a:latin typeface="Garamond" panose="02020404030301010803" pitchFamily="18" charset="0"/>
              </a:rPr>
              <a:t>- IVA al 10% manodopera per interventi di manutenzione ordinaria e straordinaria nonché per i beni la cui fornitura sia indicata nel contratto d’appalto.</a:t>
            </a:r>
          </a:p>
          <a:p>
            <a:pPr algn="just"/>
            <a:endParaRPr lang="it-IT" sz="18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2518352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DCCCA88-FA9A-41EE-832C-E5A56FA23B30}"/>
              </a:ext>
            </a:extLst>
          </p:cNvPr>
          <p:cNvSpPr>
            <a:spLocks noGrp="1"/>
          </p:cNvSpPr>
          <p:nvPr>
            <p:ph type="title"/>
          </p:nvPr>
        </p:nvSpPr>
        <p:spPr>
          <a:xfrm>
            <a:off x="1179226" y="826680"/>
            <a:ext cx="9833548" cy="1325563"/>
          </a:xfrm>
        </p:spPr>
        <p:txBody>
          <a:bodyPr>
            <a:normAutofit/>
          </a:bodyPr>
          <a:lstStyle/>
          <a:p>
            <a:pPr algn="ctr"/>
            <a:r>
              <a:rPr lang="it-IT" sz="4000" b="1" cap="small" dirty="0">
                <a:solidFill>
                  <a:srgbClr val="FFFFFF"/>
                </a:solidFill>
                <a:latin typeface="Garamond" panose="02020404030301010803" pitchFamily="18" charset="0"/>
              </a:rPr>
              <a:t>Contratto d’appalto (2)</a:t>
            </a:r>
          </a:p>
        </p:txBody>
      </p:sp>
      <p:sp>
        <p:nvSpPr>
          <p:cNvPr id="3" name="Segnaposto contenuto 2">
            <a:extLst>
              <a:ext uri="{FF2B5EF4-FFF2-40B4-BE49-F238E27FC236}">
                <a16:creationId xmlns:a16="http://schemas.microsoft.com/office/drawing/2014/main" id="{2D4CFCD1-04BE-448A-BD06-6DD9432AF907}"/>
              </a:ext>
            </a:extLst>
          </p:cNvPr>
          <p:cNvSpPr>
            <a:spLocks noGrp="1"/>
          </p:cNvSpPr>
          <p:nvPr>
            <p:ph idx="1"/>
          </p:nvPr>
        </p:nvSpPr>
        <p:spPr>
          <a:xfrm>
            <a:off x="1179073" y="2829358"/>
            <a:ext cx="9936339" cy="3848279"/>
          </a:xfrm>
        </p:spPr>
        <p:txBody>
          <a:bodyPr>
            <a:normAutofit/>
          </a:bodyPr>
          <a:lstStyle/>
          <a:p>
            <a:r>
              <a:rPr lang="it-IT" sz="2000" dirty="0">
                <a:solidFill>
                  <a:srgbClr val="000000"/>
                </a:solidFill>
                <a:latin typeface="Garamond" panose="02020404030301010803" pitchFamily="18" charset="0"/>
              </a:rPr>
              <a:t>Riferimenti normativi (D.L. 34/2020 convertito in Legge 77/2020);</a:t>
            </a:r>
          </a:p>
          <a:p>
            <a:r>
              <a:rPr lang="it-IT" sz="2000" dirty="0">
                <a:solidFill>
                  <a:srgbClr val="000000"/>
                </a:solidFill>
                <a:latin typeface="Garamond" panose="02020404030301010803" pitchFamily="18" charset="0"/>
              </a:rPr>
              <a:t>Specificare gli interventi da eseguire e se questi sono trainati o trainanti;</a:t>
            </a:r>
          </a:p>
          <a:p>
            <a:r>
              <a:rPr lang="it-IT" sz="2000" dirty="0">
                <a:solidFill>
                  <a:srgbClr val="000000"/>
                </a:solidFill>
                <a:latin typeface="Garamond" panose="02020404030301010803" pitchFamily="18" charset="0"/>
              </a:rPr>
              <a:t>Localizzare con precisione l’immobile – dati catastali;</a:t>
            </a:r>
          </a:p>
          <a:p>
            <a:r>
              <a:rPr lang="it-IT" sz="2000" dirty="0">
                <a:solidFill>
                  <a:srgbClr val="000000"/>
                </a:solidFill>
                <a:latin typeface="Garamond" panose="02020404030301010803" pitchFamily="18" charset="0"/>
              </a:rPr>
              <a:t>Riferimento allo studio di fattibilità, ai progetti, documentazione urbanistica, asseverazioni;</a:t>
            </a:r>
          </a:p>
          <a:p>
            <a:r>
              <a:rPr lang="it-IT" sz="2000" dirty="0">
                <a:solidFill>
                  <a:srgbClr val="000000"/>
                </a:solidFill>
                <a:latin typeface="Garamond" panose="02020404030301010803" pitchFamily="18" charset="0"/>
              </a:rPr>
              <a:t>Il capitolato d’appalto è parte integrante del contratto;</a:t>
            </a:r>
          </a:p>
          <a:p>
            <a:r>
              <a:rPr lang="it-IT" sz="2000" dirty="0">
                <a:solidFill>
                  <a:srgbClr val="000000"/>
                </a:solidFill>
                <a:latin typeface="Garamond" panose="02020404030301010803" pitchFamily="18" charset="0"/>
              </a:rPr>
              <a:t>Obiettivi relativi al risparmio energetico che si ritiene di raggiungere con le opere di riqualificazione;</a:t>
            </a:r>
          </a:p>
          <a:p>
            <a:r>
              <a:rPr lang="it-IT" sz="2000" dirty="0">
                <a:solidFill>
                  <a:srgbClr val="000000"/>
                </a:solidFill>
                <a:latin typeface="Garamond" panose="02020404030301010803" pitchFamily="18" charset="0"/>
              </a:rPr>
              <a:t>In caso non vi siano accordi separati indicare i costi sostenuti per la progettazione e le altre spese professionali connesse (perizia, sopralluoghi, spese preliminari di progettazione e ispezione per le quali è prevista la detrazione)</a:t>
            </a:r>
            <a:endParaRPr lang="it-IT" sz="2000" dirty="0">
              <a:latin typeface="Garamond" panose="02020404030301010803" pitchFamily="18" charset="0"/>
            </a:endParaRPr>
          </a:p>
          <a:p>
            <a:pPr algn="just"/>
            <a:endParaRPr lang="it-IT" sz="16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144779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1DCCCA88-FA9A-41EE-832C-E5A56FA23B30}"/>
              </a:ext>
            </a:extLst>
          </p:cNvPr>
          <p:cNvSpPr>
            <a:spLocks noGrp="1"/>
          </p:cNvSpPr>
          <p:nvPr>
            <p:ph type="title"/>
          </p:nvPr>
        </p:nvSpPr>
        <p:spPr>
          <a:xfrm>
            <a:off x="1179226" y="826680"/>
            <a:ext cx="9833548" cy="1325563"/>
          </a:xfrm>
        </p:spPr>
        <p:txBody>
          <a:bodyPr>
            <a:normAutofit/>
          </a:bodyPr>
          <a:lstStyle/>
          <a:p>
            <a:pPr algn="ctr"/>
            <a:r>
              <a:rPr lang="it-IT" sz="4000" b="1" cap="small" dirty="0">
                <a:solidFill>
                  <a:srgbClr val="FFFFFF"/>
                </a:solidFill>
                <a:latin typeface="Garamond" panose="02020404030301010803" pitchFamily="18" charset="0"/>
              </a:rPr>
              <a:t>altro</a:t>
            </a:r>
          </a:p>
        </p:txBody>
      </p:sp>
      <p:sp>
        <p:nvSpPr>
          <p:cNvPr id="3" name="Segnaposto contenuto 2">
            <a:extLst>
              <a:ext uri="{FF2B5EF4-FFF2-40B4-BE49-F238E27FC236}">
                <a16:creationId xmlns:a16="http://schemas.microsoft.com/office/drawing/2014/main" id="{2D4CFCD1-04BE-448A-BD06-6DD9432AF907}"/>
              </a:ext>
            </a:extLst>
          </p:cNvPr>
          <p:cNvSpPr>
            <a:spLocks noGrp="1"/>
          </p:cNvSpPr>
          <p:nvPr>
            <p:ph idx="1"/>
          </p:nvPr>
        </p:nvSpPr>
        <p:spPr>
          <a:xfrm>
            <a:off x="1179073" y="2829358"/>
            <a:ext cx="9936339" cy="3848279"/>
          </a:xfrm>
        </p:spPr>
        <p:txBody>
          <a:bodyPr>
            <a:normAutofit/>
          </a:bodyPr>
          <a:lstStyle/>
          <a:p>
            <a:pPr algn="just"/>
            <a:endParaRPr lang="it-IT" sz="2500" dirty="0">
              <a:latin typeface="Garamond" panose="02020404030301010803" pitchFamily="18" charset="0"/>
            </a:endParaRPr>
          </a:p>
          <a:p>
            <a:pPr algn="just"/>
            <a:r>
              <a:rPr lang="it-IT" sz="2500" dirty="0">
                <a:latin typeface="Garamond" panose="02020404030301010803" pitchFamily="18" charset="0"/>
              </a:rPr>
              <a:t>Clausola relativa alla responsabilità professionale;</a:t>
            </a:r>
          </a:p>
          <a:p>
            <a:pPr algn="just"/>
            <a:endParaRPr lang="it-IT" sz="2500" dirty="0">
              <a:latin typeface="Garamond" panose="02020404030301010803" pitchFamily="18" charset="0"/>
            </a:endParaRPr>
          </a:p>
          <a:p>
            <a:pPr algn="just"/>
            <a:r>
              <a:rPr lang="it-IT" sz="2500" dirty="0">
                <a:latin typeface="Garamond" panose="02020404030301010803" pitchFamily="18" charset="0"/>
              </a:rPr>
              <a:t>Indicazione della polizza assicurativa;</a:t>
            </a:r>
          </a:p>
          <a:p>
            <a:pPr algn="just"/>
            <a:endParaRPr lang="it-IT" sz="2500" dirty="0">
              <a:latin typeface="Garamond" panose="02020404030301010803" pitchFamily="18" charset="0"/>
            </a:endParaRPr>
          </a:p>
          <a:p>
            <a:pPr algn="just"/>
            <a:r>
              <a:rPr lang="it-IT" sz="2500" dirty="0">
                <a:latin typeface="Garamond" panose="02020404030301010803" pitchFamily="18" charset="0"/>
              </a:rPr>
              <a:t>Eventuale cessione del credito d’imposta / sconto in fattura.</a:t>
            </a:r>
          </a:p>
          <a:p>
            <a:pPr algn="just"/>
            <a:endParaRPr lang="it-IT" sz="1600" dirty="0">
              <a:solidFill>
                <a:srgbClr val="000000"/>
              </a:solidFill>
              <a:latin typeface="Garamond" panose="02020404030301010803" pitchFamily="18" charset="0"/>
            </a:endParaRPr>
          </a:p>
        </p:txBody>
      </p:sp>
    </p:spTree>
    <p:extLst>
      <p:ext uri="{BB962C8B-B14F-4D97-AF65-F5344CB8AC3E}">
        <p14:creationId xmlns:p14="http://schemas.microsoft.com/office/powerpoint/2010/main" val="275834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9CAA307-203D-45DF-A2F4-87B6D155DFA2}"/>
              </a:ext>
            </a:extLst>
          </p:cNvPr>
          <p:cNvSpPr>
            <a:spLocks noGrp="1"/>
          </p:cNvSpPr>
          <p:nvPr>
            <p:ph type="title"/>
          </p:nvPr>
        </p:nvSpPr>
        <p:spPr>
          <a:xfrm>
            <a:off x="0" y="1600755"/>
            <a:ext cx="4483346" cy="3632856"/>
          </a:xfrm>
        </p:spPr>
        <p:txBody>
          <a:bodyPr>
            <a:normAutofit/>
          </a:bodyPr>
          <a:lstStyle/>
          <a:p>
            <a:pPr algn="just"/>
            <a:r>
              <a:rPr lang="it-IT" sz="2800" b="1" cap="all" dirty="0">
                <a:solidFill>
                  <a:schemeClr val="bg1"/>
                </a:solidFill>
                <a:latin typeface="Garamond" panose="02020404030301010803" pitchFamily="18" charset="0"/>
              </a:rPr>
              <a:t>-DETRAZIONE FISCALE</a:t>
            </a:r>
            <a:br>
              <a:rPr lang="it-IT" sz="2800" b="1" cap="all" dirty="0">
                <a:solidFill>
                  <a:schemeClr val="bg1"/>
                </a:solidFill>
                <a:latin typeface="Garamond" panose="02020404030301010803" pitchFamily="18" charset="0"/>
              </a:rPr>
            </a:br>
            <a:br>
              <a:rPr lang="it-IT" sz="2800" b="1" cap="all" dirty="0">
                <a:solidFill>
                  <a:schemeClr val="bg1"/>
                </a:solidFill>
                <a:latin typeface="Garamond" panose="02020404030301010803" pitchFamily="18" charset="0"/>
              </a:rPr>
            </a:br>
            <a:r>
              <a:rPr lang="it-IT" sz="2800" b="1" cap="all" dirty="0">
                <a:solidFill>
                  <a:schemeClr val="bg1"/>
                </a:solidFill>
                <a:latin typeface="Garamond" panose="02020404030301010803" pitchFamily="18" charset="0"/>
              </a:rPr>
              <a:t>- SCONTO IN FATTURA</a:t>
            </a:r>
            <a:br>
              <a:rPr lang="it-IT" sz="2800" b="1" cap="all" dirty="0">
                <a:solidFill>
                  <a:schemeClr val="bg1"/>
                </a:solidFill>
                <a:latin typeface="Garamond" panose="02020404030301010803" pitchFamily="18" charset="0"/>
              </a:rPr>
            </a:br>
            <a:br>
              <a:rPr lang="it-IT" sz="2800" b="1" cap="all" dirty="0">
                <a:solidFill>
                  <a:schemeClr val="bg1"/>
                </a:solidFill>
                <a:latin typeface="Garamond" panose="02020404030301010803" pitchFamily="18" charset="0"/>
              </a:rPr>
            </a:br>
            <a:r>
              <a:rPr lang="it-IT" sz="2800" b="1" cap="all" dirty="0">
                <a:solidFill>
                  <a:schemeClr val="bg1"/>
                </a:solidFill>
                <a:latin typeface="Garamond" panose="02020404030301010803" pitchFamily="18" charset="0"/>
              </a:rPr>
              <a:t>- CREDITO DI IMPOSTA</a:t>
            </a:r>
            <a:br>
              <a:rPr lang="it-IT" sz="2800" b="1" cap="all" dirty="0">
                <a:solidFill>
                  <a:schemeClr val="bg1"/>
                </a:solidFill>
                <a:latin typeface="Garamond" panose="02020404030301010803" pitchFamily="18" charset="0"/>
              </a:rPr>
            </a:br>
            <a:br>
              <a:rPr lang="it-IT" sz="2800" b="1" cap="all" dirty="0">
                <a:solidFill>
                  <a:schemeClr val="bg1"/>
                </a:solidFill>
                <a:latin typeface="Garamond" panose="02020404030301010803" pitchFamily="18" charset="0"/>
              </a:rPr>
            </a:br>
            <a:endParaRPr lang="it-IT" sz="2800" b="1" cap="all" dirty="0">
              <a:solidFill>
                <a:schemeClr val="bg1"/>
              </a:solidFill>
              <a:latin typeface="Garamond" panose="02020404030301010803" pitchFamily="18" charset="0"/>
            </a:endParaRPr>
          </a:p>
        </p:txBody>
      </p:sp>
      <p:sp>
        <p:nvSpPr>
          <p:cNvPr id="3" name="Segnaposto contenuto 2">
            <a:extLst>
              <a:ext uri="{FF2B5EF4-FFF2-40B4-BE49-F238E27FC236}">
                <a16:creationId xmlns:a16="http://schemas.microsoft.com/office/drawing/2014/main" id="{B6E1B7FE-B136-4A85-93BC-8EE79C6708EE}"/>
              </a:ext>
            </a:extLst>
          </p:cNvPr>
          <p:cNvSpPr>
            <a:spLocks noGrp="1"/>
          </p:cNvSpPr>
          <p:nvPr>
            <p:ph idx="1"/>
          </p:nvPr>
        </p:nvSpPr>
        <p:spPr>
          <a:xfrm>
            <a:off x="6090574" y="801866"/>
            <a:ext cx="5306084" cy="5230634"/>
          </a:xfrm>
        </p:spPr>
        <p:txBody>
          <a:bodyPr anchor="ctr">
            <a:normAutofit/>
          </a:bodyPr>
          <a:lstStyle/>
          <a:p>
            <a:pPr algn="just"/>
            <a:r>
              <a:rPr lang="it-IT" sz="1800" dirty="0">
                <a:solidFill>
                  <a:srgbClr val="000000"/>
                </a:solidFill>
                <a:latin typeface="Garamond" panose="02020404030301010803" pitchFamily="18" charset="0"/>
              </a:rPr>
              <a:t>L’applicazione dell’aliquota agevolata deve essere fatta secondo il principio di cassa (momento del pagamento) da parte delle persone fisiche e secondo il criterio di competenza (alla data di ultimazione delle prestazioni corrisposte) per imprese e società.</a:t>
            </a:r>
          </a:p>
          <a:p>
            <a:pPr algn="just"/>
            <a:endParaRPr lang="it-IT" sz="1800" dirty="0">
              <a:solidFill>
                <a:srgbClr val="000000"/>
              </a:solidFill>
              <a:latin typeface="Garamond" panose="02020404030301010803" pitchFamily="18" charset="0"/>
            </a:endParaRPr>
          </a:p>
          <a:p>
            <a:pPr algn="just"/>
            <a:r>
              <a:rPr lang="it-IT" sz="1800" dirty="0">
                <a:solidFill>
                  <a:srgbClr val="000000"/>
                </a:solidFill>
                <a:latin typeface="Garamond" panose="02020404030301010803" pitchFamily="18" charset="0"/>
              </a:rPr>
              <a:t>Detrazione             5 anni                   se le imposte derivanti dalle dichiarazioni dei redditi sono inferiori alla quota annua di detrazione il residuo non può essere recuperato negli anni successivi            soluzione                     sconto in fattura oppure credito di imposta.</a:t>
            </a:r>
          </a:p>
          <a:p>
            <a:pPr algn="just"/>
            <a:endParaRPr lang="it-IT" sz="1800" dirty="0">
              <a:solidFill>
                <a:srgbClr val="000000"/>
              </a:solidFill>
              <a:latin typeface="Garamond" panose="02020404030301010803" pitchFamily="18" charset="0"/>
            </a:endParaRPr>
          </a:p>
        </p:txBody>
      </p:sp>
      <p:cxnSp>
        <p:nvCxnSpPr>
          <p:cNvPr id="5" name="Connettore 2 4">
            <a:extLst>
              <a:ext uri="{FF2B5EF4-FFF2-40B4-BE49-F238E27FC236}">
                <a16:creationId xmlns:a16="http://schemas.microsoft.com/office/drawing/2014/main" id="{D48DCD57-F364-45CB-B6E7-DD3DD7096586}"/>
              </a:ext>
            </a:extLst>
          </p:cNvPr>
          <p:cNvCxnSpPr/>
          <p:nvPr/>
        </p:nvCxnSpPr>
        <p:spPr>
          <a:xfrm>
            <a:off x="7524925" y="3607266"/>
            <a:ext cx="6040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22DB39E0-4119-43D3-8539-B1B9046E457F}"/>
              </a:ext>
            </a:extLst>
          </p:cNvPr>
          <p:cNvCxnSpPr/>
          <p:nvPr/>
        </p:nvCxnSpPr>
        <p:spPr>
          <a:xfrm>
            <a:off x="8951053" y="3607266"/>
            <a:ext cx="98990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a16="http://schemas.microsoft.com/office/drawing/2014/main" id="{15D1D8EC-3B5B-4B3B-9B14-D9C5FF87F689}"/>
              </a:ext>
            </a:extLst>
          </p:cNvPr>
          <p:cNvCxnSpPr/>
          <p:nvPr/>
        </p:nvCxnSpPr>
        <p:spPr>
          <a:xfrm>
            <a:off x="9815119" y="4345497"/>
            <a:ext cx="5368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604609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786</Words>
  <Application>Microsoft Office PowerPoint</Application>
  <PresentationFormat>Widescreen</PresentationFormat>
  <Paragraphs>65</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Calibri Light</vt:lpstr>
      <vt:lpstr>Garamond</vt:lpstr>
      <vt:lpstr>Tema di Office</vt:lpstr>
      <vt:lpstr>SUPERBONUS 110%</vt:lpstr>
      <vt:lpstr>Il superbonus</vt:lpstr>
      <vt:lpstr>contratti</vt:lpstr>
      <vt:lpstr>L’importanza dello studio di fattibilità</vt:lpstr>
      <vt:lpstr>L’importanza dello studio di fattibilità (2)</vt:lpstr>
      <vt:lpstr>Contratto d’appalto</vt:lpstr>
      <vt:lpstr>Contratto d’appalto (2)</vt:lpstr>
      <vt:lpstr>altro</vt:lpstr>
      <vt:lpstr>-DETRAZIONE FISCALE  - SCONTO IN FATTURA  - CREDITO DI IMPOSTA  </vt:lpstr>
      <vt:lpstr>DETRAZIONE FISCALE, SCONTO IN FATTURA E CREDITO DI IMPOSTA (2)</vt:lpstr>
      <vt:lpstr>Sconto in fattura  art. 121 D.L. 34/2020</vt:lpstr>
      <vt:lpstr>Cessione di credito  art. 121 D.L. 34/2020</vt:lpstr>
      <vt:lpstr> Clausole contrattuali alle quali prestare attenzione </vt:lpstr>
      <vt:lpstr>      Avv. Marianna Fabbri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SUPERBONUS 110%</dc:title>
  <dc:creator>Simone Brignolo</dc:creator>
  <cp:lastModifiedBy>Simone Brignolo</cp:lastModifiedBy>
  <cp:revision>2</cp:revision>
  <dcterms:created xsi:type="dcterms:W3CDTF">2020-10-07T07:41:43Z</dcterms:created>
  <dcterms:modified xsi:type="dcterms:W3CDTF">2020-10-07T15:58:45Z</dcterms:modified>
</cp:coreProperties>
</file>